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72" r:id="rId3"/>
    <p:sldId id="273" r:id="rId4"/>
    <p:sldId id="274" r:id="rId5"/>
    <p:sldId id="261" r:id="rId6"/>
    <p:sldId id="262" r:id="rId7"/>
    <p:sldId id="275" r:id="rId8"/>
    <p:sldId id="277" r:id="rId9"/>
    <p:sldId id="278" r:id="rId10"/>
    <p:sldId id="279" r:id="rId11"/>
    <p:sldId id="281" r:id="rId12"/>
    <p:sldId id="282" r:id="rId13"/>
    <p:sldId id="284" r:id="rId14"/>
    <p:sldId id="283" r:id="rId15"/>
    <p:sldId id="280" r:id="rId16"/>
    <p:sldId id="285" r:id="rId17"/>
    <p:sldId id="288" r:id="rId18"/>
    <p:sldId id="289" r:id="rId19"/>
    <p:sldId id="286" r:id="rId20"/>
    <p:sldId id="290" r:id="rId21"/>
    <p:sldId id="267" r:id="rId22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A4A3A4"/>
          </p15:clr>
        </p15:guide>
        <p15:guide id="2" orient="horz" pos="2649">
          <p15:clr>
            <a:srgbClr val="A4A3A4"/>
          </p15:clr>
        </p15:guide>
        <p15:guide id="3" pos="285">
          <p15:clr>
            <a:srgbClr val="A4A3A4"/>
          </p15:clr>
        </p15:guide>
        <p15:guide id="4" pos="54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F3C"/>
    <a:srgbClr val="F8AA00"/>
    <a:srgbClr val="8C8B82"/>
    <a:srgbClr val="C6C0B4"/>
    <a:srgbClr val="E8E2DE"/>
    <a:srgbClr val="5FA4B0"/>
    <a:srgbClr val="0070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621195-797E-44F7-8277-8C6AE4849D90}" v="7" dt="2021-04-16T16:26:07.8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9" autoAdjust="0"/>
    <p:restoredTop sz="90681" autoAdjust="0"/>
  </p:normalViewPr>
  <p:slideViewPr>
    <p:cSldViewPr snapToGrid="0" snapToObjects="1">
      <p:cViewPr varScale="1">
        <p:scale>
          <a:sx n="83" d="100"/>
          <a:sy n="83" d="100"/>
        </p:scale>
        <p:origin x="896" y="48"/>
      </p:cViewPr>
      <p:guideLst>
        <p:guide orient="horz" pos="259"/>
        <p:guide orient="horz" pos="2649"/>
        <p:guide pos="285"/>
        <p:guide pos="548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3F5FB-08FB-B347-AB98-4ADD350AA490}" type="datetimeFigureOut">
              <a:rPr lang="fr-FR" smtClean="0"/>
              <a:t>12/08/2022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B8460-0177-FC47-BD0D-1CFCF98011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2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D'INTRODUCTION 1 / page</a:t>
            </a:r>
            <a:r>
              <a:rPr lang="fr-FR" baseline="0" dirty="0"/>
              <a:t> permettant l'insertion du titre de la présentation ainsi que d'autres infos (date, lieu, orateur, sous-titre,</a:t>
            </a:r>
            <a:r>
              <a:rPr lang="mr-IN" baseline="0" dirty="0"/>
              <a:t>…</a:t>
            </a:r>
            <a:r>
              <a:rPr lang="nl-BE" baseline="0" dirty="0"/>
              <a:t>)</a:t>
            </a:r>
            <a:r>
              <a:rPr lang="fr-FR" baseline="0" dirty="0"/>
              <a:t> </a:t>
            </a:r>
          </a:p>
          <a:p>
            <a:r>
              <a:rPr lang="fr-FR" baseline="0" dirty="0"/>
              <a:t>Si vous souhaitez modifier la photo de fond : 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Allez dans le menu « Affichage » &gt; « Masques » &gt; « Masque des diapositives »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Supprimez l’image du drapeau déjà présente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Allez dans « Insertion » &gt; « Photo » et chargez votre image (en veillant à la bonne qualité de celle-ci)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Placez celle-ci en « Arrière-plan » via le menu « Réorganiser »   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314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Parler</a:t>
            </a:r>
            <a:r>
              <a:rPr lang="fr-FR" baseline="0" dirty="0" smtClean="0"/>
              <a:t> également des passerelles dans le cadre du master ingénieur architecte?</a:t>
            </a:r>
          </a:p>
          <a:p>
            <a:r>
              <a:rPr lang="fr-FR" baseline="0" dirty="0" smtClean="0"/>
              <a:t>Actualiser le </a:t>
            </a:r>
            <a:r>
              <a:rPr lang="fr-FR" baseline="0" dirty="0" err="1" smtClean="0"/>
              <a:t>visueil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0534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Field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? Raccourcir l’énumération, actuellement un peu trop longue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752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Field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? Raccourcir l’énumération, actuellement un peu trop longue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135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Field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? Raccourcir l’énumération, actuellement un peu trop longue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87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Field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</a:t>
            </a:r>
            <a:r>
              <a:rPr lang="fr-FR" baseline="0" dirty="0" smtClean="0"/>
              <a:t>? Raccourcir l’énumération, actuellement un peu trop longue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180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Parler</a:t>
            </a:r>
            <a:r>
              <a:rPr lang="fr-FR" baseline="0" dirty="0" smtClean="0"/>
              <a:t> également des passerelles dans le cadre du master ingénieur architecte?</a:t>
            </a:r>
          </a:p>
          <a:p>
            <a:r>
              <a:rPr lang="fr-FR" baseline="0" dirty="0" smtClean="0"/>
              <a:t>Actualiser le </a:t>
            </a:r>
            <a:r>
              <a:rPr lang="fr-FR" baseline="0" dirty="0" err="1" smtClean="0"/>
              <a:t>visueil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831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Parler</a:t>
            </a:r>
            <a:r>
              <a:rPr lang="fr-FR" baseline="0" dirty="0" smtClean="0"/>
              <a:t> également des passerelles dans le cadre du master ingénieur architecte?</a:t>
            </a:r>
          </a:p>
          <a:p>
            <a:r>
              <a:rPr lang="fr-FR" baseline="0" dirty="0" smtClean="0"/>
              <a:t>Actualiser le </a:t>
            </a:r>
            <a:r>
              <a:rPr lang="fr-FR" baseline="0" dirty="0" err="1" smtClean="0"/>
              <a:t>visueil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166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Chiffres à actualiser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335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Agrandir légèrement </a:t>
            </a:r>
            <a:r>
              <a:rPr lang="fr-FR" smtClean="0"/>
              <a:t>les images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559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Chiffres à actualiser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63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CHIFFRES-CLÉS ANGLAIS / PAGE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466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Chiffres à actualiser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598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IDENTITÉ FACULTÉ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711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CHIFFRES-CLÉS ANGLAIS / PAGE 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880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CHIFFRES-CLÉS ANGLAIS / PAGE 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484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PAGE DE</a:t>
            </a:r>
            <a:r>
              <a:rPr lang="fr-FR" baseline="0" dirty="0"/>
              <a:t> CONTENU 1 / Possibilité d'insérer du texte, des images, de la vidéo, des graphiques </a:t>
            </a:r>
            <a:r>
              <a:rPr lang="mr-IN" baseline="0" dirty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93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PAGE DE</a:t>
            </a:r>
            <a:r>
              <a:rPr lang="fr-FR" baseline="0" dirty="0"/>
              <a:t> CONTENU 2 / Possibilité d'insérer, en deux colonnes, du texte, des images, de la vidéo, des graphiques </a:t>
            </a:r>
            <a:r>
              <a:rPr lang="mr-IN" baseline="0" dirty="0"/>
              <a:t>…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655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Remplacer</a:t>
            </a:r>
            <a:r>
              <a:rPr lang="fr-FR" baseline="0" dirty="0" smtClean="0"/>
              <a:t> par une photo plus actuelle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3115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Vérifier si les masters de spécialisation </a:t>
            </a:r>
            <a:r>
              <a:rPr lang="fr-FR" smtClean="0"/>
              <a:t>existent </a:t>
            </a:r>
            <a:r>
              <a:rPr lang="fr-FR" smtClean="0"/>
              <a:t>toujours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630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Vérifier si les masters de spécialisation existent </a:t>
            </a:r>
            <a:r>
              <a:rPr lang="fr-FR" dirty="0" err="1" smtClean="0"/>
              <a:t>toujourq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55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7717134" cy="5143500"/>
          </a:xfrm>
          <a:prstGeom prst="rect">
            <a:avLst/>
          </a:prstGeom>
        </p:spPr>
      </p:pic>
      <p:sp>
        <p:nvSpPr>
          <p:cNvPr id="12" name="Triangle isocèle 4"/>
          <p:cNvSpPr/>
          <p:nvPr userDrawn="1"/>
        </p:nvSpPr>
        <p:spPr>
          <a:xfrm rot="5400000" flipH="1" flipV="1">
            <a:off x="2532759" y="-1467742"/>
            <a:ext cx="4850348" cy="8372135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3656775" y="3607361"/>
            <a:ext cx="5152370" cy="521302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56775" y="4176675"/>
            <a:ext cx="5152370" cy="585698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sp>
        <p:nvSpPr>
          <p:cNvPr id="9" name="Triangle isocèle 4"/>
          <p:cNvSpPr/>
          <p:nvPr userDrawn="1"/>
        </p:nvSpPr>
        <p:spPr>
          <a:xfrm rot="16200000" flipH="1">
            <a:off x="5498714" y="-973104"/>
            <a:ext cx="2680399" cy="462660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76" y="240925"/>
            <a:ext cx="2305067" cy="740816"/>
          </a:xfrm>
          <a:prstGeom prst="rect">
            <a:avLst/>
          </a:prstGeom>
        </p:spPr>
      </p:pic>
      <p:sp>
        <p:nvSpPr>
          <p:cNvPr id="10" name="Triangle isocèle 4"/>
          <p:cNvSpPr/>
          <p:nvPr userDrawn="1"/>
        </p:nvSpPr>
        <p:spPr>
          <a:xfrm rot="16200000" flipV="1">
            <a:off x="973105" y="1489996"/>
            <a:ext cx="2680399" cy="462660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1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isocèle 4"/>
          <p:cNvSpPr/>
          <p:nvPr userDrawn="1"/>
        </p:nvSpPr>
        <p:spPr>
          <a:xfrm rot="16200000" flipV="1">
            <a:off x="1471792" y="-441273"/>
            <a:ext cx="4112981" cy="7099373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12/08/2022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 userDrawn="1">
            <p:ph type="title"/>
          </p:nvPr>
        </p:nvSpPr>
        <p:spPr>
          <a:xfrm>
            <a:off x="457200" y="3285075"/>
            <a:ext cx="5622328" cy="567349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3931026"/>
            <a:ext cx="5622328" cy="486486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10" y="75812"/>
            <a:ext cx="1527070" cy="490779"/>
          </a:xfrm>
          <a:prstGeom prst="rect">
            <a:avLst/>
          </a:prstGeom>
        </p:spPr>
      </p:pic>
      <p:sp>
        <p:nvSpPr>
          <p:cNvPr id="17" name="Triangle isocèle 4"/>
          <p:cNvSpPr/>
          <p:nvPr userDrawn="1"/>
        </p:nvSpPr>
        <p:spPr>
          <a:xfrm rot="5400000">
            <a:off x="979216" y="-1022025"/>
            <a:ext cx="2756190" cy="4757431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riangle isocèle 4"/>
          <p:cNvSpPr/>
          <p:nvPr userDrawn="1"/>
        </p:nvSpPr>
        <p:spPr>
          <a:xfrm rot="16200000" flipV="1">
            <a:off x="1471792" y="-441272"/>
            <a:ext cx="4112981" cy="7099373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99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12/08/2022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275227"/>
            <a:ext cx="8229600" cy="342814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v"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3" y="36881"/>
            <a:ext cx="1975071" cy="634756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63917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5873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12/08/2022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1" y="1278175"/>
            <a:ext cx="3935666" cy="33708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v"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725976" y="1278175"/>
            <a:ext cx="3963426" cy="33708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v"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73" y="31017"/>
            <a:ext cx="1896977" cy="609658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98952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0501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12/08/2022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392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8C8B8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12/08/2022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le isocèle 4"/>
          <p:cNvSpPr/>
          <p:nvPr userDrawn="1"/>
        </p:nvSpPr>
        <p:spPr>
          <a:xfrm rot="5400000" flipH="1" flipV="1">
            <a:off x="5066478" y="1065978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/>
          <p:cNvSpPr>
            <a:spLocks noGrp="1"/>
          </p:cNvSpPr>
          <p:nvPr userDrawn="1"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67" y="240925"/>
            <a:ext cx="2305067" cy="740816"/>
          </a:xfrm>
          <a:prstGeom prst="rect">
            <a:avLst/>
          </a:prstGeom>
        </p:spPr>
      </p:pic>
      <p:sp>
        <p:nvSpPr>
          <p:cNvPr id="11" name="Triangle isocèle 4"/>
          <p:cNvSpPr/>
          <p:nvPr userDrawn="1"/>
        </p:nvSpPr>
        <p:spPr>
          <a:xfrm rot="16200000" flipV="1">
            <a:off x="1077581" y="996462"/>
            <a:ext cx="3069456" cy="5298156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riangle isocèle 4"/>
          <p:cNvSpPr/>
          <p:nvPr userDrawn="1"/>
        </p:nvSpPr>
        <p:spPr>
          <a:xfrm rot="5400000" flipH="1" flipV="1">
            <a:off x="5066478" y="1065978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0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isocèle 4"/>
          <p:cNvSpPr/>
          <p:nvPr userDrawn="1"/>
        </p:nvSpPr>
        <p:spPr>
          <a:xfrm rot="5400000" flipH="1" flipV="1">
            <a:off x="5066478" y="1065978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riangle isocèle 4"/>
          <p:cNvSpPr/>
          <p:nvPr userDrawn="1"/>
        </p:nvSpPr>
        <p:spPr>
          <a:xfrm rot="16200000" flipV="1">
            <a:off x="1077581" y="996462"/>
            <a:ext cx="3069456" cy="5298156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riangle isocèle 4"/>
          <p:cNvSpPr/>
          <p:nvPr userDrawn="1"/>
        </p:nvSpPr>
        <p:spPr>
          <a:xfrm rot="5400000" flipH="1" flipV="1">
            <a:off x="5066478" y="1065978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328198" y="3952223"/>
            <a:ext cx="2465236" cy="875838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400"/>
            </a:lvl3pPr>
            <a:lvl4pPr marL="1371600" indent="0" algn="r">
              <a:buNone/>
              <a:defRPr sz="1400"/>
            </a:lvl4pPr>
            <a:lvl5pPr marL="1828800" indent="0" algn="r">
              <a:buNone/>
              <a:defRPr sz="1400"/>
            </a:lvl5pPr>
          </a:lstStyle>
          <a:p>
            <a:pPr lvl="0"/>
            <a:r>
              <a:rPr lang="fr-FR" sz="1400" dirty="0">
                <a:solidFill>
                  <a:srgbClr val="F07F3C"/>
                </a:solidFill>
              </a:rPr>
              <a:t>Contact</a:t>
            </a:r>
            <a:endParaRPr lang="fr-FR" dirty="0"/>
          </a:p>
          <a:p>
            <a:pPr lvl="0"/>
            <a:r>
              <a:rPr lang="fr-FR" dirty="0"/>
              <a:t>À compléter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67" y="240925"/>
            <a:ext cx="2305067" cy="74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941" y="1969454"/>
            <a:ext cx="3748117" cy="120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 userDrawn="1">
            <p:ph type="title"/>
          </p:nvPr>
        </p:nvSpPr>
        <p:spPr>
          <a:xfrm>
            <a:off x="848915" y="1987058"/>
            <a:ext cx="7493796" cy="567349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12181" y="2633009"/>
            <a:ext cx="5119638" cy="552855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67" y="240925"/>
            <a:ext cx="2305067" cy="740816"/>
          </a:xfrm>
          <a:prstGeom prst="rect">
            <a:avLst/>
          </a:prstGeom>
        </p:spPr>
      </p:pic>
      <p:sp>
        <p:nvSpPr>
          <p:cNvPr id="10" name="Triangle isocèle 4"/>
          <p:cNvSpPr/>
          <p:nvPr userDrawn="1"/>
        </p:nvSpPr>
        <p:spPr>
          <a:xfrm rot="16200000" flipV="1">
            <a:off x="1098986" y="975057"/>
            <a:ext cx="3069456" cy="5298156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riangle isocèle 4"/>
          <p:cNvSpPr/>
          <p:nvPr userDrawn="1"/>
        </p:nvSpPr>
        <p:spPr>
          <a:xfrm rot="5400000" flipH="1" flipV="1">
            <a:off x="5060436" y="1054815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8AA00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46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F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EN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isocèle 15"/>
          <p:cNvSpPr/>
          <p:nvPr userDrawn="1"/>
        </p:nvSpPr>
        <p:spPr>
          <a:xfrm rot="16200000">
            <a:off x="5961949" y="610317"/>
            <a:ext cx="3417759" cy="2946344"/>
          </a:xfrm>
          <a:prstGeom prst="triangle">
            <a:avLst/>
          </a:prstGeom>
          <a:solidFill>
            <a:srgbClr val="E6E6E6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12/08/2022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186817" y="3476665"/>
            <a:ext cx="5622328" cy="56734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3186817" y="4122616"/>
            <a:ext cx="5622328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10" y="75812"/>
            <a:ext cx="1527070" cy="490779"/>
          </a:xfrm>
          <a:prstGeom prst="rect">
            <a:avLst/>
          </a:prstGeom>
        </p:spPr>
      </p:pic>
      <p:sp>
        <p:nvSpPr>
          <p:cNvPr id="3" name="Triangle isocèle 2"/>
          <p:cNvSpPr/>
          <p:nvPr userDrawn="1"/>
        </p:nvSpPr>
        <p:spPr>
          <a:xfrm rot="16200000" flipH="1" flipV="1">
            <a:off x="961583" y="-1002687"/>
            <a:ext cx="5160914" cy="7142535"/>
          </a:xfrm>
          <a:custGeom>
            <a:avLst/>
            <a:gdLst>
              <a:gd name="connsiteX0" fmla="*/ 0 w 12232284"/>
              <a:gd name="connsiteY0" fmla="*/ 10545076 h 10545076"/>
              <a:gd name="connsiteX1" fmla="*/ 6116142 w 12232284"/>
              <a:gd name="connsiteY1" fmla="*/ 0 h 10545076"/>
              <a:gd name="connsiteX2" fmla="*/ 12232284 w 12232284"/>
              <a:gd name="connsiteY2" fmla="*/ 10545076 h 10545076"/>
              <a:gd name="connsiteX3" fmla="*/ 0 w 12232284"/>
              <a:gd name="connsiteY3" fmla="*/ 10545076 h 10545076"/>
              <a:gd name="connsiteX0" fmla="*/ 0 w 12232284"/>
              <a:gd name="connsiteY0" fmla="*/ 10545076 h 10545076"/>
              <a:gd name="connsiteX1" fmla="*/ 4196806 w 12232284"/>
              <a:gd name="connsiteY1" fmla="*/ 3310517 h 10545076"/>
              <a:gd name="connsiteX2" fmla="*/ 6116142 w 12232284"/>
              <a:gd name="connsiteY2" fmla="*/ 0 h 10545076"/>
              <a:gd name="connsiteX3" fmla="*/ 12232284 w 12232284"/>
              <a:gd name="connsiteY3" fmla="*/ 10545076 h 10545076"/>
              <a:gd name="connsiteX4" fmla="*/ 0 w 12232284"/>
              <a:gd name="connsiteY4" fmla="*/ 10545076 h 10545076"/>
              <a:gd name="connsiteX0" fmla="*/ 0 w 8272872"/>
              <a:gd name="connsiteY0" fmla="*/ 8079782 h 10545076"/>
              <a:gd name="connsiteX1" fmla="*/ 237394 w 8272872"/>
              <a:gd name="connsiteY1" fmla="*/ 3310517 h 10545076"/>
              <a:gd name="connsiteX2" fmla="*/ 2156730 w 8272872"/>
              <a:gd name="connsiteY2" fmla="*/ 0 h 10545076"/>
              <a:gd name="connsiteX3" fmla="*/ 8272872 w 8272872"/>
              <a:gd name="connsiteY3" fmla="*/ 10545076 h 10545076"/>
              <a:gd name="connsiteX4" fmla="*/ 0 w 8272872"/>
              <a:gd name="connsiteY4" fmla="*/ 8079782 h 10545076"/>
              <a:gd name="connsiteX0" fmla="*/ 0 w 8272872"/>
              <a:gd name="connsiteY0" fmla="*/ 8079782 h 10545076"/>
              <a:gd name="connsiteX1" fmla="*/ 237394 w 8272872"/>
              <a:gd name="connsiteY1" fmla="*/ 3310517 h 10545076"/>
              <a:gd name="connsiteX2" fmla="*/ 2156730 w 8272872"/>
              <a:gd name="connsiteY2" fmla="*/ 0 h 10545076"/>
              <a:gd name="connsiteX3" fmla="*/ 5533705 w 8272872"/>
              <a:gd name="connsiteY3" fmla="*/ 5813426 h 10545076"/>
              <a:gd name="connsiteX4" fmla="*/ 8272872 w 8272872"/>
              <a:gd name="connsiteY4" fmla="*/ 10545076 h 10545076"/>
              <a:gd name="connsiteX5" fmla="*/ 0 w 8272872"/>
              <a:gd name="connsiteY5" fmla="*/ 8079782 h 10545076"/>
              <a:gd name="connsiteX0" fmla="*/ 0 w 5533705"/>
              <a:gd name="connsiteY0" fmla="*/ 8079782 h 8079782"/>
              <a:gd name="connsiteX1" fmla="*/ 237394 w 5533705"/>
              <a:gd name="connsiteY1" fmla="*/ 3310517 h 8079782"/>
              <a:gd name="connsiteX2" fmla="*/ 2156730 w 5533705"/>
              <a:gd name="connsiteY2" fmla="*/ 0 h 8079782"/>
              <a:gd name="connsiteX3" fmla="*/ 5533705 w 5533705"/>
              <a:gd name="connsiteY3" fmla="*/ 5813426 h 8079782"/>
              <a:gd name="connsiteX4" fmla="*/ 4164048 w 5533705"/>
              <a:gd name="connsiteY4" fmla="*/ 7228135 h 8079782"/>
              <a:gd name="connsiteX5" fmla="*/ 0 w 5533705"/>
              <a:gd name="connsiteY5" fmla="*/ 8079782 h 8079782"/>
              <a:gd name="connsiteX0" fmla="*/ 0 w 5533705"/>
              <a:gd name="connsiteY0" fmla="*/ 8079782 h 8079782"/>
              <a:gd name="connsiteX1" fmla="*/ 237394 w 5533705"/>
              <a:gd name="connsiteY1" fmla="*/ 3310517 h 8079782"/>
              <a:gd name="connsiteX2" fmla="*/ 2156730 w 5533705"/>
              <a:gd name="connsiteY2" fmla="*/ 0 h 8079782"/>
              <a:gd name="connsiteX3" fmla="*/ 5533705 w 5533705"/>
              <a:gd name="connsiteY3" fmla="*/ 5813426 h 8079782"/>
              <a:gd name="connsiteX4" fmla="*/ 5030639 w 5533705"/>
              <a:gd name="connsiteY4" fmla="*/ 6750018 h 8079782"/>
              <a:gd name="connsiteX5" fmla="*/ 0 w 5533705"/>
              <a:gd name="connsiteY5" fmla="*/ 8079782 h 8079782"/>
              <a:gd name="connsiteX0" fmla="*/ 644136 w 5296311"/>
              <a:gd name="connsiteY0" fmla="*/ 6929312 h 6929312"/>
              <a:gd name="connsiteX1" fmla="*/ 0 w 5296311"/>
              <a:gd name="connsiteY1" fmla="*/ 3310517 h 6929312"/>
              <a:gd name="connsiteX2" fmla="*/ 1919336 w 5296311"/>
              <a:gd name="connsiteY2" fmla="*/ 0 h 6929312"/>
              <a:gd name="connsiteX3" fmla="*/ 5296311 w 5296311"/>
              <a:gd name="connsiteY3" fmla="*/ 5813426 h 6929312"/>
              <a:gd name="connsiteX4" fmla="*/ 4793245 w 5296311"/>
              <a:gd name="connsiteY4" fmla="*/ 6750018 h 6929312"/>
              <a:gd name="connsiteX5" fmla="*/ 644136 w 5296311"/>
              <a:gd name="connsiteY5" fmla="*/ 6929312 h 6929312"/>
              <a:gd name="connsiteX0" fmla="*/ 23069 w 5296311"/>
              <a:gd name="connsiteY0" fmla="*/ 7142532 h 7142532"/>
              <a:gd name="connsiteX1" fmla="*/ 0 w 5296311"/>
              <a:gd name="connsiteY1" fmla="*/ 3310517 h 7142532"/>
              <a:gd name="connsiteX2" fmla="*/ 1919336 w 5296311"/>
              <a:gd name="connsiteY2" fmla="*/ 0 h 7142532"/>
              <a:gd name="connsiteX3" fmla="*/ 5296311 w 5296311"/>
              <a:gd name="connsiteY3" fmla="*/ 5813426 h 7142532"/>
              <a:gd name="connsiteX4" fmla="*/ 4793245 w 5296311"/>
              <a:gd name="connsiteY4" fmla="*/ 6750018 h 7142532"/>
              <a:gd name="connsiteX5" fmla="*/ 23069 w 5296311"/>
              <a:gd name="connsiteY5" fmla="*/ 7142532 h 7142532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301051 w 5301051"/>
              <a:gd name="connsiteY3" fmla="*/ 5813426 h 7142535"/>
              <a:gd name="connsiteX4" fmla="*/ 4797985 w 5301051"/>
              <a:gd name="connsiteY4" fmla="*/ 6750018 h 7142535"/>
              <a:gd name="connsiteX5" fmla="*/ 0 w 5301051"/>
              <a:gd name="connsiteY5" fmla="*/ 7142535 h 7142535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301051 w 5301051"/>
              <a:gd name="connsiteY3" fmla="*/ 5813426 h 7142535"/>
              <a:gd name="connsiteX4" fmla="*/ 5178041 w 5301051"/>
              <a:gd name="connsiteY4" fmla="*/ 7139371 h 7142535"/>
              <a:gd name="connsiteX5" fmla="*/ 0 w 5301051"/>
              <a:gd name="connsiteY5" fmla="*/ 7142535 h 7142535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160914 w 5301051"/>
              <a:gd name="connsiteY3" fmla="*/ 5587359 h 7142535"/>
              <a:gd name="connsiteX4" fmla="*/ 5301051 w 5301051"/>
              <a:gd name="connsiteY4" fmla="*/ 5813426 h 7142535"/>
              <a:gd name="connsiteX5" fmla="*/ 5178041 w 5301051"/>
              <a:gd name="connsiteY5" fmla="*/ 7139371 h 7142535"/>
              <a:gd name="connsiteX6" fmla="*/ 0 w 5301051"/>
              <a:gd name="connsiteY6" fmla="*/ 7142535 h 7142535"/>
              <a:gd name="connsiteX0" fmla="*/ 0 w 5178041"/>
              <a:gd name="connsiteY0" fmla="*/ 7142535 h 7142535"/>
              <a:gd name="connsiteX1" fmla="*/ 4740 w 5178041"/>
              <a:gd name="connsiteY1" fmla="*/ 3310517 h 7142535"/>
              <a:gd name="connsiteX2" fmla="*/ 1924076 w 5178041"/>
              <a:gd name="connsiteY2" fmla="*/ 0 h 7142535"/>
              <a:gd name="connsiteX3" fmla="*/ 5160914 w 5178041"/>
              <a:gd name="connsiteY3" fmla="*/ 5587359 h 7142535"/>
              <a:gd name="connsiteX4" fmla="*/ 5178041 w 5178041"/>
              <a:gd name="connsiteY4" fmla="*/ 7139371 h 7142535"/>
              <a:gd name="connsiteX5" fmla="*/ 0 w 5178041"/>
              <a:gd name="connsiteY5" fmla="*/ 7142535 h 7142535"/>
              <a:gd name="connsiteX0" fmla="*/ 0 w 5160914"/>
              <a:gd name="connsiteY0" fmla="*/ 7142535 h 7142535"/>
              <a:gd name="connsiteX1" fmla="*/ 4740 w 5160914"/>
              <a:gd name="connsiteY1" fmla="*/ 3310517 h 7142535"/>
              <a:gd name="connsiteX2" fmla="*/ 1924076 w 5160914"/>
              <a:gd name="connsiteY2" fmla="*/ 0 h 7142535"/>
              <a:gd name="connsiteX3" fmla="*/ 5160914 w 5160914"/>
              <a:gd name="connsiteY3" fmla="*/ 5587359 h 7142535"/>
              <a:gd name="connsiteX4" fmla="*/ 4902376 w 5160914"/>
              <a:gd name="connsiteY4" fmla="*/ 6991698 h 7142535"/>
              <a:gd name="connsiteX5" fmla="*/ 0 w 5160914"/>
              <a:gd name="connsiteY5" fmla="*/ 7142535 h 7142535"/>
              <a:gd name="connsiteX0" fmla="*/ 0 w 5160914"/>
              <a:gd name="connsiteY0" fmla="*/ 7142535 h 7142535"/>
              <a:gd name="connsiteX1" fmla="*/ 4740 w 5160914"/>
              <a:gd name="connsiteY1" fmla="*/ 3310517 h 7142535"/>
              <a:gd name="connsiteX2" fmla="*/ 1924076 w 5160914"/>
              <a:gd name="connsiteY2" fmla="*/ 0 h 7142535"/>
              <a:gd name="connsiteX3" fmla="*/ 5160914 w 5160914"/>
              <a:gd name="connsiteY3" fmla="*/ 5587359 h 7142535"/>
              <a:gd name="connsiteX4" fmla="*/ 5153428 w 5160914"/>
              <a:gd name="connsiteY4" fmla="*/ 7114759 h 7142535"/>
              <a:gd name="connsiteX5" fmla="*/ 0 w 5160914"/>
              <a:gd name="connsiteY5" fmla="*/ 7142535 h 714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0914" h="7142535">
                <a:moveTo>
                  <a:pt x="0" y="7142535"/>
                </a:moveTo>
                <a:lnTo>
                  <a:pt x="4740" y="3310517"/>
                </a:lnTo>
                <a:lnTo>
                  <a:pt x="1924076" y="0"/>
                </a:lnTo>
                <a:lnTo>
                  <a:pt x="5160914" y="5587359"/>
                </a:lnTo>
                <a:cubicBezTo>
                  <a:pt x="5158419" y="6096492"/>
                  <a:pt x="5155923" y="6605626"/>
                  <a:pt x="5153428" y="7114759"/>
                </a:cubicBezTo>
                <a:lnTo>
                  <a:pt x="0" y="7142535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riangle isocèle 14"/>
          <p:cNvSpPr/>
          <p:nvPr userDrawn="1"/>
        </p:nvSpPr>
        <p:spPr>
          <a:xfrm rot="16200000">
            <a:off x="5961948" y="610317"/>
            <a:ext cx="3417759" cy="2946344"/>
          </a:xfrm>
          <a:prstGeom prst="triangle">
            <a:avLst/>
          </a:prstGeom>
          <a:solidFill>
            <a:srgbClr val="E6E6E6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6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C0596-2690-A647-BF28-8313842AC749}" type="datetimeFigureOut">
              <a:rPr lang="fr-FR" smtClean="0"/>
              <a:t>12/08/2022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8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53" r:id="rId9"/>
    <p:sldLayoutId id="2147483654" r:id="rId10"/>
    <p:sldLayoutId id="2147483655" r:id="rId11"/>
    <p:sldLayoutId id="2147483662" r:id="rId12"/>
    <p:sldLayoutId id="2147483660" r:id="rId13"/>
    <p:sldLayoutId id="2147483657" r:id="rId14"/>
    <p:sldLayoutId id="2147483661" r:id="rId15"/>
    <p:sldLayoutId id="2147483664" r:id="rId16"/>
    <p:sldLayoutId id="214748366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07F3C"/>
        </a:buClr>
        <a:buSzPct val="55000"/>
        <a:buFont typeface="Lucida Grande"/>
        <a:buChar char="▶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07F3C"/>
        </a:buClr>
        <a:buFont typeface="Arial"/>
        <a:buChar char="‑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07F3C"/>
        </a:buClr>
        <a:buFont typeface="Lucida Grande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07F3C"/>
        </a:buClr>
        <a:buFont typeface="Arial"/>
        <a:buChar char="‑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07F3C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2674044" y="3742750"/>
            <a:ext cx="6373306" cy="585698"/>
          </a:xfrm>
        </p:spPr>
        <p:txBody>
          <a:bodyPr/>
          <a:lstStyle/>
          <a:p>
            <a:r>
              <a:rPr lang="fr-FR" dirty="0" err="1" smtClean="0"/>
              <a:t>ArGEnCo</a:t>
            </a:r>
            <a:r>
              <a:rPr lang="fr-FR" dirty="0" smtClean="0"/>
              <a:t> /</a:t>
            </a:r>
            <a:r>
              <a:rPr lang="fr-FR" dirty="0" err="1" smtClean="0"/>
              <a:t>Urban</a:t>
            </a:r>
            <a:r>
              <a:rPr lang="fr-FR" dirty="0" smtClean="0"/>
              <a:t> and </a:t>
            </a:r>
            <a:r>
              <a:rPr lang="fr-FR" dirty="0" err="1" smtClean="0"/>
              <a:t>Environmental</a:t>
            </a:r>
            <a:r>
              <a:rPr lang="fr-FR" dirty="0" smtClean="0"/>
              <a:t> Engineering</a:t>
            </a:r>
          </a:p>
          <a:p>
            <a:r>
              <a:rPr lang="fr-FR" dirty="0" smtClean="0"/>
              <a:t>General </a:t>
            </a:r>
            <a:r>
              <a:rPr lang="fr-FR" dirty="0" err="1" smtClean="0"/>
              <a:t>presentation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62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239155"/>
            <a:ext cx="8229600" cy="3428140"/>
          </a:xfrm>
        </p:spPr>
        <p:txBody>
          <a:bodyPr>
            <a:normAutofit/>
          </a:bodyPr>
          <a:lstStyle/>
          <a:p>
            <a:r>
              <a:rPr lang="fr-FR" sz="2200" dirty="0" smtClean="0"/>
              <a:t>Erasmus </a:t>
            </a:r>
            <a:r>
              <a:rPr lang="fr-FR" sz="2200" dirty="0" err="1" smtClean="0"/>
              <a:t>Mundus</a:t>
            </a:r>
            <a:endParaRPr lang="fr-FR" sz="2200" dirty="0" smtClean="0"/>
          </a:p>
          <a:p>
            <a:pPr marL="0" indent="0">
              <a:buNone/>
            </a:pPr>
            <a:r>
              <a:rPr lang="fr-FR" sz="2200" dirty="0" smtClean="0"/>
              <a:t>AMIR</a:t>
            </a:r>
          </a:p>
          <a:p>
            <a:pPr marL="0" indent="0">
              <a:buNone/>
            </a:pPr>
            <a:r>
              <a:rPr lang="fr-FR" sz="2200" dirty="0" smtClean="0"/>
              <a:t>EMERALD (</a:t>
            </a:r>
            <a:r>
              <a:rPr lang="fr-FR" sz="2200" dirty="0" err="1" smtClean="0"/>
              <a:t>Uliège</a:t>
            </a:r>
            <a:r>
              <a:rPr lang="fr-FR" sz="2200" dirty="0" smtClean="0"/>
              <a:t>, </a:t>
            </a:r>
            <a:r>
              <a:rPr lang="fr-BE" sz="2000" dirty="0" smtClean="0"/>
              <a:t>Freiberg</a:t>
            </a:r>
            <a:r>
              <a:rPr lang="fr-BE" sz="2000" dirty="0"/>
              <a:t>, U. de Lorraine, Luleå U. of </a:t>
            </a:r>
            <a:r>
              <a:rPr lang="fr-BE" sz="2000" dirty="0" smtClean="0"/>
              <a:t>Tech)</a:t>
            </a:r>
          </a:p>
          <a:p>
            <a:pPr marL="0" indent="0">
              <a:buNone/>
            </a:pPr>
            <a:r>
              <a:rPr lang="fr-FR" sz="2000" dirty="0" err="1" smtClean="0"/>
              <a:t>EMShip</a:t>
            </a:r>
            <a:r>
              <a:rPr lang="fr-FR" sz="2000" dirty="0" smtClean="0"/>
              <a:t> (</a:t>
            </a:r>
            <a:r>
              <a:rPr lang="fr-FR" sz="2000" dirty="0" err="1" smtClean="0"/>
              <a:t>ULiège</a:t>
            </a:r>
            <a:r>
              <a:rPr lang="fr-FR" sz="2000" dirty="0" smtClean="0"/>
              <a:t>, </a:t>
            </a:r>
            <a:r>
              <a:rPr lang="en-US" sz="2000" dirty="0"/>
              <a:t>EC Nantes, U. of Galati, U. of Genoa, U. of Rostock, West Pomeranian University of </a:t>
            </a:r>
            <a:r>
              <a:rPr lang="en-US" sz="2000" dirty="0" smtClean="0"/>
              <a:t>Technology)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Erasmus exchanges</a:t>
            </a:r>
          </a:p>
          <a:p>
            <a:r>
              <a:rPr lang="en-US" sz="2000" dirty="0" smtClean="0"/>
              <a:t>Codiplomation (</a:t>
            </a:r>
            <a:r>
              <a:rPr lang="en-US" sz="2000" dirty="0" err="1" smtClean="0"/>
              <a:t>UBologne</a:t>
            </a:r>
            <a:r>
              <a:rPr lang="en-US" sz="2000" dirty="0" smtClean="0"/>
              <a:t>)</a:t>
            </a:r>
            <a:endParaRPr lang="fr-FR" sz="22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25984" y="588895"/>
            <a:ext cx="7639171" cy="567349"/>
          </a:xfrm>
        </p:spPr>
        <p:txBody>
          <a:bodyPr>
            <a:noAutofit/>
          </a:bodyPr>
          <a:lstStyle/>
          <a:p>
            <a:r>
              <a:rPr lang="fr-FR" dirty="0" smtClean="0"/>
              <a:t>International </a:t>
            </a:r>
            <a:r>
              <a:rPr lang="fr-FR" dirty="0" err="1" smtClean="0"/>
              <a:t>education</a:t>
            </a:r>
            <a:r>
              <a:rPr lang="fr-FR" dirty="0" smtClean="0"/>
              <a:t> programs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253" y="2981074"/>
            <a:ext cx="3413975" cy="193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5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1"/>
          <a:stretch/>
        </p:blipFill>
        <p:spPr>
          <a:xfrm>
            <a:off x="585093" y="2215628"/>
            <a:ext cx="4048355" cy="2580503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199" y="482738"/>
            <a:ext cx="7989521" cy="56734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 global </a:t>
            </a:r>
            <a:r>
              <a:rPr lang="fr-FR" dirty="0" err="1" smtClean="0"/>
              <a:t>pedagogical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11" y="2215628"/>
            <a:ext cx="3781940" cy="252129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57199" y="1267866"/>
            <a:ext cx="8141752" cy="72998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2000" dirty="0" err="1" smtClean="0"/>
              <a:t>Strong</a:t>
            </a:r>
            <a:r>
              <a:rPr lang="fr-FR" sz="2000" dirty="0" smtClean="0"/>
              <a:t> </a:t>
            </a:r>
            <a:r>
              <a:rPr lang="fr-FR" sz="2000" dirty="0" err="1" smtClean="0"/>
              <a:t>theoritical</a:t>
            </a:r>
            <a:r>
              <a:rPr lang="fr-FR" sz="2000" dirty="0" smtClean="0"/>
              <a:t> background </a:t>
            </a:r>
          </a:p>
          <a:p>
            <a:r>
              <a:rPr lang="fr-FR" sz="2000" dirty="0" smtClean="0"/>
              <a:t>but </a:t>
            </a:r>
            <a:r>
              <a:rPr lang="fr-FR" sz="2000" dirty="0" err="1" smtClean="0"/>
              <a:t>also</a:t>
            </a:r>
            <a:r>
              <a:rPr lang="fr-BE" sz="2000" dirty="0" smtClean="0"/>
              <a:t> l</a:t>
            </a:r>
            <a:r>
              <a:rPr lang="fr-FR" sz="2000" dirty="0" err="1" smtClean="0"/>
              <a:t>ectures</a:t>
            </a:r>
            <a:r>
              <a:rPr lang="fr-FR" sz="2000" dirty="0" smtClean="0"/>
              <a:t>, training sessions, group </a:t>
            </a:r>
            <a:r>
              <a:rPr lang="fr-FR" sz="2000" dirty="0" err="1" smtClean="0"/>
              <a:t>assignments</a:t>
            </a:r>
            <a:r>
              <a:rPr lang="fr-FR" sz="2000" dirty="0" smtClean="0"/>
              <a:t>, </a:t>
            </a:r>
            <a:r>
              <a:rPr lang="fr-FR" sz="2000" dirty="0" err="1" smtClean="0"/>
              <a:t>integrated</a:t>
            </a:r>
            <a:r>
              <a:rPr lang="fr-FR" sz="2000" dirty="0" smtClean="0"/>
              <a:t> </a:t>
            </a:r>
            <a:r>
              <a:rPr lang="fr-FR" sz="2000" dirty="0" err="1" smtClean="0"/>
              <a:t>projects</a:t>
            </a:r>
            <a:r>
              <a:rPr lang="fr-FR" sz="2000" dirty="0" smtClean="0"/>
              <a:t>, hands-on </a:t>
            </a:r>
            <a:r>
              <a:rPr lang="fr-FR" sz="2000" dirty="0" err="1" smtClean="0"/>
              <a:t>experiments</a:t>
            </a:r>
            <a:r>
              <a:rPr lang="fr-FR" sz="2000" dirty="0" smtClean="0"/>
              <a:t>, large </a:t>
            </a:r>
            <a:r>
              <a:rPr lang="fr-FR" sz="2000" dirty="0" err="1" smtClean="0"/>
              <a:t>scale</a:t>
            </a:r>
            <a:r>
              <a:rPr lang="fr-FR" sz="2000" dirty="0" smtClean="0"/>
              <a:t> </a:t>
            </a:r>
            <a:r>
              <a:rPr lang="fr-FR" sz="2000" dirty="0" err="1" smtClean="0"/>
              <a:t>individual</a:t>
            </a:r>
            <a:r>
              <a:rPr lang="fr-FR" sz="2000" dirty="0" smtClean="0"/>
              <a:t> master projet, </a:t>
            </a:r>
            <a:r>
              <a:rPr lang="fr-FR" sz="2000" dirty="0" err="1" smtClean="0"/>
              <a:t>internship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79423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9" y="1278175"/>
            <a:ext cx="3865614" cy="2580503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199" y="482738"/>
            <a:ext cx="7989521" cy="56734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Master in Architectural Engineering</a:t>
            </a:r>
            <a:endParaRPr lang="fr-FR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2947197709"/>
              </p:ext>
            </p:extLst>
          </p:nvPr>
        </p:nvGraphicFramePr>
        <p:xfrm>
          <a:off x="4541838" y="1277938"/>
          <a:ext cx="4148138" cy="294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9913">
                  <a:extLst>
                    <a:ext uri="{9D8B030D-6E8A-4147-A177-3AD203B41FA5}">
                      <a16:colId xmlns:a16="http://schemas.microsoft.com/office/drawing/2014/main" val="1389753774"/>
                    </a:ext>
                  </a:extLst>
                </a:gridCol>
                <a:gridCol w="2458225">
                  <a:extLst>
                    <a:ext uri="{9D8B030D-6E8A-4147-A177-3AD203B41FA5}">
                      <a16:colId xmlns:a16="http://schemas.microsoft.com/office/drawing/2014/main" val="274563671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8AA00"/>
                          </a:solidFill>
                        </a:rPr>
                        <a:t>Bloc 1</a:t>
                      </a:r>
                      <a:endParaRPr lang="fr-BE" dirty="0">
                        <a:solidFill>
                          <a:srgbClr val="F8AA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90867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60 ECTS - </a:t>
                      </a:r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Common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 courses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77352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8AA00"/>
                          </a:solidFill>
                        </a:rPr>
                        <a:t>Bloc 2</a:t>
                      </a:r>
                      <a:endParaRPr lang="fr-BE" dirty="0">
                        <a:solidFill>
                          <a:srgbClr val="F8AA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31244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30 ECTS - Common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 course</a:t>
                      </a:r>
                      <a:br>
                        <a:rPr lang="fr-FR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Ms </a:t>
                      </a:r>
                      <a:r>
                        <a:rPr lang="fr-FR" baseline="0" dirty="0" err="1" smtClean="0">
                          <a:solidFill>
                            <a:schemeClr val="bg1"/>
                          </a:solidFill>
                        </a:rPr>
                        <a:t>Thesis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fr-FR" baseline="0" dirty="0" err="1" smtClean="0">
                          <a:solidFill>
                            <a:schemeClr val="bg1"/>
                          </a:solidFill>
                        </a:rPr>
                        <a:t>internship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fr-FR" baseline="0" dirty="0" err="1" smtClean="0">
                          <a:solidFill>
                            <a:schemeClr val="bg1"/>
                          </a:solidFill>
                        </a:rPr>
                        <a:t>project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80021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30 ECTS – Option of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chemeClr val="bg1"/>
                          </a:solidFill>
                        </a:rPr>
                        <a:t>your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chemeClr val="bg1"/>
                          </a:solidFill>
                        </a:rPr>
                        <a:t>choice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31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0" dirty="0" smtClean="0">
                          <a:solidFill>
                            <a:srgbClr val="F8AA00"/>
                          </a:solidFill>
                        </a:rPr>
                        <a:t>Option 1: Architectural and </a:t>
                      </a:r>
                      <a:r>
                        <a:rPr lang="fr-FR" sz="1600" baseline="0" dirty="0" err="1" smtClean="0">
                          <a:solidFill>
                            <a:srgbClr val="F8AA00"/>
                          </a:solidFill>
                        </a:rPr>
                        <a:t>Urban</a:t>
                      </a:r>
                      <a:r>
                        <a:rPr lang="fr-FR" sz="1600" baseline="0" dirty="0" smtClean="0">
                          <a:solidFill>
                            <a:srgbClr val="F8AA00"/>
                          </a:solidFill>
                        </a:rPr>
                        <a:t> </a:t>
                      </a:r>
                      <a:r>
                        <a:rPr lang="fr-FR" sz="1600" baseline="0" dirty="0" err="1" smtClean="0">
                          <a:solidFill>
                            <a:srgbClr val="F8AA00"/>
                          </a:solidFill>
                        </a:rPr>
                        <a:t>Enginering</a:t>
                      </a:r>
                      <a:endParaRPr lang="fr-BE" sz="1600" dirty="0">
                        <a:solidFill>
                          <a:srgbClr val="F8AA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solidFill>
                            <a:srgbClr val="F8AA00"/>
                          </a:solidFill>
                        </a:rPr>
                        <a:t>Option 2: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err="1" smtClean="0">
                          <a:solidFill>
                            <a:srgbClr val="F8AA00"/>
                          </a:solidFill>
                        </a:rPr>
                        <a:t>Urban</a:t>
                      </a:r>
                      <a:r>
                        <a:rPr lang="fr-FR" sz="1600" dirty="0" smtClean="0">
                          <a:solidFill>
                            <a:srgbClr val="F8AA00"/>
                          </a:solidFill>
                        </a:rPr>
                        <a:t> and </a:t>
                      </a:r>
                      <a:r>
                        <a:rPr lang="fr-FR" sz="1600" dirty="0" err="1" smtClean="0">
                          <a:solidFill>
                            <a:srgbClr val="F8AA00"/>
                          </a:solidFill>
                        </a:rPr>
                        <a:t>Environmental</a:t>
                      </a:r>
                      <a:r>
                        <a:rPr lang="fr-FR" sz="1600" dirty="0" smtClean="0">
                          <a:solidFill>
                            <a:srgbClr val="F8AA00"/>
                          </a:solidFill>
                        </a:rPr>
                        <a:t> Engineering</a:t>
                      </a:r>
                      <a:endParaRPr lang="fr-BE" sz="1600" dirty="0" smtClean="0">
                        <a:solidFill>
                          <a:srgbClr val="F8AA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239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92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77938"/>
            <a:ext cx="3830603" cy="2872953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199" y="482738"/>
            <a:ext cx="7989521" cy="56734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Master in Civil Engineering</a:t>
            </a:r>
            <a:endParaRPr lang="fr-FR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463879632"/>
              </p:ext>
            </p:extLst>
          </p:nvPr>
        </p:nvGraphicFramePr>
        <p:xfrm>
          <a:off x="4541838" y="1277938"/>
          <a:ext cx="4148138" cy="294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3594">
                  <a:extLst>
                    <a:ext uri="{9D8B030D-6E8A-4147-A177-3AD203B41FA5}">
                      <a16:colId xmlns:a16="http://schemas.microsoft.com/office/drawing/2014/main" val="1389753774"/>
                    </a:ext>
                  </a:extLst>
                </a:gridCol>
                <a:gridCol w="2304544">
                  <a:extLst>
                    <a:ext uri="{9D8B030D-6E8A-4147-A177-3AD203B41FA5}">
                      <a16:colId xmlns:a16="http://schemas.microsoft.com/office/drawing/2014/main" val="274563671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8AA00"/>
                          </a:solidFill>
                        </a:rPr>
                        <a:t>Bloc 1</a:t>
                      </a:r>
                      <a:endParaRPr lang="fr-BE" dirty="0">
                        <a:solidFill>
                          <a:srgbClr val="F8AA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90867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60 ECTS - </a:t>
                      </a:r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Common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 courses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77352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8AA00"/>
                          </a:solidFill>
                        </a:rPr>
                        <a:t>Bloc 2</a:t>
                      </a:r>
                      <a:endParaRPr lang="fr-BE" dirty="0">
                        <a:solidFill>
                          <a:srgbClr val="F8AA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31244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30 ECTS - Common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 course</a:t>
                      </a:r>
                      <a:br>
                        <a:rPr lang="fr-FR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Ms </a:t>
                      </a:r>
                      <a:r>
                        <a:rPr lang="fr-FR" baseline="0" dirty="0" err="1" smtClean="0">
                          <a:solidFill>
                            <a:schemeClr val="bg1"/>
                          </a:solidFill>
                        </a:rPr>
                        <a:t>Thesis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fr-FR" baseline="0" dirty="0" err="1" smtClean="0">
                          <a:solidFill>
                            <a:schemeClr val="bg1"/>
                          </a:solidFill>
                        </a:rPr>
                        <a:t>internship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80021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30 ECTS – Option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of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chemeClr val="bg1"/>
                          </a:solidFill>
                        </a:rPr>
                        <a:t>your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baseline="0" dirty="0" err="1" smtClean="0">
                          <a:solidFill>
                            <a:schemeClr val="bg1"/>
                          </a:solidFill>
                        </a:rPr>
                        <a:t>choice</a:t>
                      </a:r>
                      <a:r>
                        <a:rPr lang="fr-FR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31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0" dirty="0" smtClean="0">
                          <a:solidFill>
                            <a:srgbClr val="F8AA00"/>
                          </a:solidFill>
                        </a:rPr>
                        <a:t>Option 1: </a:t>
                      </a:r>
                    </a:p>
                    <a:p>
                      <a:pPr algn="ctr"/>
                      <a:r>
                        <a:rPr lang="fr-FR" sz="1600" baseline="0" dirty="0" smtClean="0">
                          <a:solidFill>
                            <a:srgbClr val="F8AA00"/>
                          </a:solidFill>
                        </a:rPr>
                        <a:t>Civil Engineering</a:t>
                      </a:r>
                      <a:endParaRPr lang="fr-BE" sz="1600" dirty="0">
                        <a:solidFill>
                          <a:srgbClr val="F8AA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solidFill>
                            <a:srgbClr val="F8AA00"/>
                          </a:solidFill>
                        </a:rPr>
                        <a:t>Option 2: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err="1" smtClean="0">
                          <a:solidFill>
                            <a:srgbClr val="F8AA00"/>
                          </a:solidFill>
                        </a:rPr>
                        <a:t>Urban</a:t>
                      </a:r>
                      <a:r>
                        <a:rPr lang="fr-FR" sz="1600" dirty="0" smtClean="0">
                          <a:solidFill>
                            <a:srgbClr val="F8AA00"/>
                          </a:solidFill>
                        </a:rPr>
                        <a:t> and </a:t>
                      </a:r>
                      <a:r>
                        <a:rPr lang="fr-FR" sz="1600" dirty="0" err="1" smtClean="0">
                          <a:solidFill>
                            <a:srgbClr val="F8AA00"/>
                          </a:solidFill>
                        </a:rPr>
                        <a:t>Environmental</a:t>
                      </a:r>
                      <a:r>
                        <a:rPr lang="fr-FR" sz="1600" dirty="0" smtClean="0">
                          <a:solidFill>
                            <a:srgbClr val="F8AA00"/>
                          </a:solidFill>
                        </a:rPr>
                        <a:t> Engineering</a:t>
                      </a:r>
                      <a:endParaRPr lang="fr-BE" sz="1600" dirty="0" smtClean="0">
                        <a:solidFill>
                          <a:srgbClr val="F8AA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239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55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02" y="1067843"/>
            <a:ext cx="3224108" cy="2418082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199" y="482738"/>
            <a:ext cx="7989521" cy="56734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Master in </a:t>
            </a:r>
            <a:r>
              <a:rPr lang="fr-FR" dirty="0" err="1" smtClean="0"/>
              <a:t>Geological</a:t>
            </a:r>
            <a:r>
              <a:rPr lang="fr-FR" dirty="0" smtClean="0"/>
              <a:t> Engineering</a:t>
            </a:r>
            <a:endParaRPr lang="fr-FR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598939289"/>
              </p:ext>
            </p:extLst>
          </p:nvPr>
        </p:nvGraphicFramePr>
        <p:xfrm>
          <a:off x="3757493" y="1067843"/>
          <a:ext cx="5150749" cy="3803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6638">
                  <a:extLst>
                    <a:ext uri="{9D8B030D-6E8A-4147-A177-3AD203B41FA5}">
                      <a16:colId xmlns:a16="http://schemas.microsoft.com/office/drawing/2014/main" val="1389753774"/>
                    </a:ext>
                  </a:extLst>
                </a:gridCol>
                <a:gridCol w="275656">
                  <a:extLst>
                    <a:ext uri="{9D8B030D-6E8A-4147-A177-3AD203B41FA5}">
                      <a16:colId xmlns:a16="http://schemas.microsoft.com/office/drawing/2014/main" val="4001487131"/>
                    </a:ext>
                  </a:extLst>
                </a:gridCol>
                <a:gridCol w="2428455">
                  <a:extLst>
                    <a:ext uri="{9D8B030D-6E8A-4147-A177-3AD203B41FA5}">
                      <a16:colId xmlns:a16="http://schemas.microsoft.com/office/drawing/2014/main" val="2745636718"/>
                    </a:ext>
                  </a:extLst>
                </a:gridCol>
              </a:tblGrid>
              <a:tr h="281921">
                <a:tc gridSpan="3"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F8AA00"/>
                          </a:solidFill>
                        </a:rPr>
                        <a:t>Bloc 1</a:t>
                      </a:r>
                      <a:endParaRPr lang="fr-BE" sz="1400" dirty="0">
                        <a:solidFill>
                          <a:srgbClr val="F8AA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908673"/>
                  </a:ext>
                </a:extLst>
              </a:tr>
              <a:tr h="292166">
                <a:tc gridSpan="3">
                  <a:txBody>
                    <a:bodyPr/>
                    <a:lstStyle/>
                    <a:p>
                      <a:pPr algn="ctr"/>
                      <a:r>
                        <a:rPr lang="fr-FR" sz="1400" baseline="0" dirty="0" smtClean="0">
                          <a:solidFill>
                            <a:schemeClr val="bg1"/>
                          </a:solidFill>
                        </a:rPr>
                        <a:t>30 ECTS - </a:t>
                      </a:r>
                      <a:r>
                        <a:rPr lang="fr-FR" sz="1400" dirty="0" smtClean="0">
                          <a:solidFill>
                            <a:schemeClr val="bg1"/>
                          </a:solidFill>
                        </a:rPr>
                        <a:t>Common</a:t>
                      </a:r>
                      <a:r>
                        <a:rPr lang="fr-FR" sz="1400" baseline="0" dirty="0" smtClean="0">
                          <a:solidFill>
                            <a:schemeClr val="bg1"/>
                          </a:solidFill>
                        </a:rPr>
                        <a:t> courses</a:t>
                      </a:r>
                      <a:endParaRPr lang="fr-B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773527"/>
                  </a:ext>
                </a:extLst>
              </a:tr>
              <a:tr h="279359">
                <a:tc gridSpan="3">
                  <a:txBody>
                    <a:bodyPr/>
                    <a:lstStyle/>
                    <a:p>
                      <a:pPr algn="ctr"/>
                      <a:r>
                        <a:rPr lang="fr-BE" sz="1400" dirty="0" smtClean="0">
                          <a:solidFill>
                            <a:schemeClr val="bg1"/>
                          </a:solidFill>
                        </a:rPr>
                        <a:t>20 ECTS – Option of </a:t>
                      </a:r>
                      <a:r>
                        <a:rPr lang="fr-BE" sz="1400" dirty="0" err="1" smtClean="0">
                          <a:solidFill>
                            <a:schemeClr val="bg1"/>
                          </a:solidFill>
                        </a:rPr>
                        <a:t>your</a:t>
                      </a:r>
                      <a:r>
                        <a:rPr lang="fr-BE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BE" sz="1400" baseline="0" dirty="0" err="1" smtClean="0">
                          <a:solidFill>
                            <a:schemeClr val="bg1"/>
                          </a:solidFill>
                        </a:rPr>
                        <a:t>choice</a:t>
                      </a:r>
                      <a:endParaRPr lang="fr-B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908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1400" dirty="0" smtClean="0">
                          <a:solidFill>
                            <a:srgbClr val="F8AA00"/>
                          </a:solidFill>
                        </a:rPr>
                        <a:t>Option</a:t>
                      </a:r>
                      <a:r>
                        <a:rPr lang="fr-BE" sz="1400" baseline="0" dirty="0" smtClean="0">
                          <a:solidFill>
                            <a:srgbClr val="F8AA00"/>
                          </a:solidFill>
                        </a:rPr>
                        <a:t> 1: </a:t>
                      </a:r>
                      <a:r>
                        <a:rPr lang="fr-BE" sz="1400" baseline="0" dirty="0" err="1" smtClean="0">
                          <a:solidFill>
                            <a:srgbClr val="F8AA00"/>
                          </a:solidFill>
                        </a:rPr>
                        <a:t>Mineral</a:t>
                      </a:r>
                      <a:r>
                        <a:rPr lang="fr-BE" sz="1400" baseline="0" dirty="0" smtClean="0">
                          <a:solidFill>
                            <a:srgbClr val="F8AA00"/>
                          </a:solidFill>
                        </a:rPr>
                        <a:t> </a:t>
                      </a:r>
                      <a:r>
                        <a:rPr lang="fr-BE" sz="1400" baseline="0" dirty="0" err="1" smtClean="0">
                          <a:solidFill>
                            <a:srgbClr val="F8AA00"/>
                          </a:solidFill>
                        </a:rPr>
                        <a:t>resources</a:t>
                      </a:r>
                      <a:r>
                        <a:rPr lang="fr-BE" sz="1400" baseline="0" dirty="0" smtClean="0">
                          <a:solidFill>
                            <a:srgbClr val="F8AA00"/>
                          </a:solidFill>
                        </a:rPr>
                        <a:t> &amp; </a:t>
                      </a:r>
                      <a:r>
                        <a:rPr lang="fr-BE" sz="1400" baseline="0" dirty="0" err="1" smtClean="0">
                          <a:solidFill>
                            <a:srgbClr val="F8AA00"/>
                          </a:solidFill>
                        </a:rPr>
                        <a:t>recycling</a:t>
                      </a:r>
                      <a:endParaRPr lang="fr-BE" sz="1400" dirty="0">
                        <a:solidFill>
                          <a:srgbClr val="F8AA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BE" sz="1400" dirty="0" smtClean="0">
                          <a:solidFill>
                            <a:srgbClr val="F8AA00"/>
                          </a:solidFill>
                        </a:rPr>
                        <a:t>Option 2 : </a:t>
                      </a:r>
                      <a:r>
                        <a:rPr lang="fr-BE" sz="1400" dirty="0" err="1" smtClean="0">
                          <a:solidFill>
                            <a:srgbClr val="F8AA00"/>
                          </a:solidFill>
                        </a:rPr>
                        <a:t>Environmental</a:t>
                      </a:r>
                      <a:r>
                        <a:rPr lang="fr-BE" sz="1400" dirty="0" smtClean="0">
                          <a:solidFill>
                            <a:srgbClr val="F8AA00"/>
                          </a:solidFill>
                        </a:rPr>
                        <a:t> and </a:t>
                      </a:r>
                      <a:r>
                        <a:rPr lang="fr-BE" sz="1400" dirty="0" err="1" smtClean="0">
                          <a:solidFill>
                            <a:srgbClr val="F8AA00"/>
                          </a:solidFill>
                        </a:rPr>
                        <a:t>Geologicial</a:t>
                      </a:r>
                      <a:r>
                        <a:rPr lang="fr-BE" sz="1400" dirty="0" smtClean="0">
                          <a:solidFill>
                            <a:srgbClr val="F8AA00"/>
                          </a:solidFill>
                        </a:rPr>
                        <a:t> Engineering</a:t>
                      </a:r>
                      <a:endParaRPr lang="fr-BE" sz="1400" dirty="0">
                        <a:solidFill>
                          <a:srgbClr val="F8AA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068914"/>
                  </a:ext>
                </a:extLst>
              </a:tr>
              <a:tr h="286275">
                <a:tc gridSpan="3">
                  <a:txBody>
                    <a:bodyPr/>
                    <a:lstStyle/>
                    <a:p>
                      <a:pPr algn="ctr"/>
                      <a:r>
                        <a:rPr lang="fr-BE" sz="1400" dirty="0" smtClean="0">
                          <a:solidFill>
                            <a:schemeClr val="bg1"/>
                          </a:solidFill>
                        </a:rPr>
                        <a:t>10 ECTS – </a:t>
                      </a:r>
                      <a:r>
                        <a:rPr lang="fr-BE" sz="1400" dirty="0" err="1" smtClean="0">
                          <a:solidFill>
                            <a:schemeClr val="bg1"/>
                          </a:solidFill>
                        </a:rPr>
                        <a:t>Elected</a:t>
                      </a:r>
                      <a:r>
                        <a:rPr lang="fr-BE" sz="1400" baseline="0" dirty="0" smtClean="0">
                          <a:solidFill>
                            <a:schemeClr val="bg1"/>
                          </a:solidFill>
                        </a:rPr>
                        <a:t> courses</a:t>
                      </a:r>
                      <a:endParaRPr lang="fr-B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 sz="1600" dirty="0"/>
                    </a:p>
                  </a:txBody>
                  <a:tcPr>
                    <a:solidFill>
                      <a:srgbClr val="F8A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539295"/>
                  </a:ext>
                </a:extLst>
              </a:tr>
              <a:tr h="219680">
                <a:tc gridSpan="3"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rgbClr val="F8AA00"/>
                          </a:solidFill>
                        </a:rPr>
                        <a:t>Bloc 2</a:t>
                      </a:r>
                      <a:endParaRPr lang="fr-BE" sz="1400" dirty="0">
                        <a:solidFill>
                          <a:srgbClr val="F8AA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312441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chemeClr val="bg1"/>
                          </a:solidFill>
                        </a:rPr>
                        <a:t>30 ECTS - Common</a:t>
                      </a:r>
                      <a:r>
                        <a:rPr lang="fr-FR" sz="1400" baseline="0" dirty="0" smtClean="0">
                          <a:solidFill>
                            <a:schemeClr val="bg1"/>
                          </a:solidFill>
                        </a:rPr>
                        <a:t> courses </a:t>
                      </a:r>
                    </a:p>
                    <a:p>
                      <a:pPr algn="ctr"/>
                      <a:r>
                        <a:rPr lang="fr-FR" sz="1400" baseline="0" dirty="0" err="1" smtClean="0">
                          <a:solidFill>
                            <a:schemeClr val="bg1"/>
                          </a:solidFill>
                        </a:rPr>
                        <a:t>Including</a:t>
                      </a:r>
                      <a:r>
                        <a:rPr lang="fr-FR" sz="1400" baseline="0" dirty="0" smtClean="0">
                          <a:solidFill>
                            <a:schemeClr val="bg1"/>
                          </a:solidFill>
                        </a:rPr>
                        <a:t> Ms </a:t>
                      </a:r>
                      <a:r>
                        <a:rPr lang="fr-FR" sz="1400" baseline="0" dirty="0" err="1" smtClean="0">
                          <a:solidFill>
                            <a:schemeClr val="bg1"/>
                          </a:solidFill>
                        </a:rPr>
                        <a:t>Thesis</a:t>
                      </a:r>
                      <a:r>
                        <a:rPr lang="fr-FR" sz="1400" baseline="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fr-FR" sz="1400" baseline="0" dirty="0" err="1" smtClean="0">
                          <a:solidFill>
                            <a:schemeClr val="bg1"/>
                          </a:solidFill>
                        </a:rPr>
                        <a:t>internship</a:t>
                      </a:r>
                      <a:endParaRPr lang="fr-B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800215"/>
                  </a:ext>
                </a:extLst>
              </a:tr>
              <a:tr h="295752">
                <a:tc gridSpan="3"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chemeClr val="bg1"/>
                          </a:solidFill>
                        </a:rPr>
                        <a:t>10 ECTS – Option</a:t>
                      </a:r>
                      <a:r>
                        <a:rPr lang="fr-FR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400" dirty="0" smtClean="0">
                          <a:solidFill>
                            <a:schemeClr val="bg1"/>
                          </a:solidFill>
                        </a:rPr>
                        <a:t>of</a:t>
                      </a:r>
                      <a:r>
                        <a:rPr lang="fr-FR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400" baseline="0" dirty="0" err="1" smtClean="0">
                          <a:solidFill>
                            <a:schemeClr val="bg1"/>
                          </a:solidFill>
                        </a:rPr>
                        <a:t>your</a:t>
                      </a:r>
                      <a:r>
                        <a:rPr lang="fr-FR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400" baseline="0" dirty="0" err="1" smtClean="0">
                          <a:solidFill>
                            <a:schemeClr val="bg1"/>
                          </a:solidFill>
                        </a:rPr>
                        <a:t>choice</a:t>
                      </a:r>
                      <a:r>
                        <a:rPr lang="fr-FR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fr-B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B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31225"/>
                  </a:ext>
                </a:extLst>
              </a:tr>
              <a:tr h="567255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smtClean="0">
                          <a:solidFill>
                            <a:srgbClr val="F8AA00"/>
                          </a:solidFill>
                        </a:rPr>
                        <a:t>Option</a:t>
                      </a:r>
                      <a:r>
                        <a:rPr lang="fr-BE" sz="1400" baseline="0" dirty="0" smtClean="0">
                          <a:solidFill>
                            <a:srgbClr val="F8AA00"/>
                          </a:solidFill>
                        </a:rPr>
                        <a:t> 1: </a:t>
                      </a:r>
                      <a:r>
                        <a:rPr lang="fr-BE" sz="1400" baseline="0" dirty="0" err="1" smtClean="0">
                          <a:solidFill>
                            <a:srgbClr val="F8AA00"/>
                          </a:solidFill>
                        </a:rPr>
                        <a:t>Mineral</a:t>
                      </a:r>
                      <a:r>
                        <a:rPr lang="fr-BE" sz="1400" baseline="0" dirty="0" smtClean="0">
                          <a:solidFill>
                            <a:srgbClr val="F8AA00"/>
                          </a:solidFill>
                        </a:rPr>
                        <a:t> </a:t>
                      </a:r>
                      <a:r>
                        <a:rPr lang="fr-BE" sz="1400" baseline="0" dirty="0" err="1" smtClean="0">
                          <a:solidFill>
                            <a:srgbClr val="F8AA00"/>
                          </a:solidFill>
                        </a:rPr>
                        <a:t>resources</a:t>
                      </a:r>
                      <a:r>
                        <a:rPr lang="fr-BE" sz="1400" baseline="0" dirty="0" smtClean="0">
                          <a:solidFill>
                            <a:srgbClr val="F8AA00"/>
                          </a:solidFill>
                        </a:rPr>
                        <a:t> &amp; </a:t>
                      </a:r>
                      <a:r>
                        <a:rPr lang="fr-BE" sz="1400" baseline="0" dirty="0" err="1" smtClean="0">
                          <a:solidFill>
                            <a:srgbClr val="F8AA00"/>
                          </a:solidFill>
                        </a:rPr>
                        <a:t>recycling</a:t>
                      </a:r>
                      <a:endParaRPr lang="fr-BE" sz="1400" dirty="0" smtClean="0">
                        <a:solidFill>
                          <a:srgbClr val="F8AA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 smtClean="0">
                          <a:solidFill>
                            <a:srgbClr val="F8AA00"/>
                          </a:solidFill>
                        </a:rPr>
                        <a:t>Option 2 : </a:t>
                      </a:r>
                      <a:r>
                        <a:rPr lang="fr-BE" sz="1400" dirty="0" err="1" smtClean="0">
                          <a:solidFill>
                            <a:srgbClr val="F8AA00"/>
                          </a:solidFill>
                        </a:rPr>
                        <a:t>Environmental</a:t>
                      </a:r>
                      <a:r>
                        <a:rPr lang="fr-BE" sz="1400" dirty="0" smtClean="0">
                          <a:solidFill>
                            <a:srgbClr val="F8AA00"/>
                          </a:solidFill>
                        </a:rPr>
                        <a:t> and </a:t>
                      </a:r>
                      <a:r>
                        <a:rPr lang="fr-BE" sz="1400" dirty="0" err="1" smtClean="0">
                          <a:solidFill>
                            <a:srgbClr val="F8AA00"/>
                          </a:solidFill>
                        </a:rPr>
                        <a:t>Geologicial</a:t>
                      </a:r>
                      <a:r>
                        <a:rPr lang="fr-BE" sz="1400" dirty="0" smtClean="0">
                          <a:solidFill>
                            <a:srgbClr val="F8AA00"/>
                          </a:solidFill>
                        </a:rPr>
                        <a:t> Engineering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23989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fr-BE" sz="1400" dirty="0" smtClean="0">
                          <a:solidFill>
                            <a:schemeClr val="bg1"/>
                          </a:solidFill>
                        </a:rPr>
                        <a:t>10 ECTS – </a:t>
                      </a:r>
                      <a:r>
                        <a:rPr lang="fr-BE" sz="1400" dirty="0" err="1" smtClean="0">
                          <a:solidFill>
                            <a:schemeClr val="bg1"/>
                          </a:solidFill>
                        </a:rPr>
                        <a:t>Elected</a:t>
                      </a:r>
                      <a:r>
                        <a:rPr lang="fr-BE" sz="1400" dirty="0" smtClean="0">
                          <a:solidFill>
                            <a:schemeClr val="bg1"/>
                          </a:solidFill>
                        </a:rPr>
                        <a:t> courses</a:t>
                      </a:r>
                      <a:endParaRPr lang="fr-B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400" dirty="0" smtClean="0">
                        <a:solidFill>
                          <a:srgbClr val="F8AA00"/>
                        </a:solidFill>
                      </a:endParaRPr>
                    </a:p>
                  </a:txBody>
                  <a:tcPr>
                    <a:solidFill>
                      <a:srgbClr val="F8A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918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153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" y="1378043"/>
            <a:ext cx="4283075" cy="2859009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25984" y="588895"/>
            <a:ext cx="7639171" cy="567349"/>
          </a:xfrm>
        </p:spPr>
        <p:txBody>
          <a:bodyPr>
            <a:noAutofit/>
          </a:bodyPr>
          <a:lstStyle/>
          <a:p>
            <a:r>
              <a:rPr lang="fr-FR" dirty="0" smtClean="0"/>
              <a:t>About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025358" y="1239155"/>
            <a:ext cx="3649916" cy="34281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779" y="1378043"/>
            <a:ext cx="4283074" cy="285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0862" y="602362"/>
            <a:ext cx="8770991" cy="567349"/>
          </a:xfrm>
        </p:spPr>
        <p:txBody>
          <a:bodyPr>
            <a:noAutofit/>
          </a:bodyPr>
          <a:lstStyle/>
          <a:p>
            <a:r>
              <a:rPr lang="fr-FR" dirty="0"/>
              <a:t>Our </a:t>
            </a:r>
            <a:r>
              <a:rPr lang="fr-FR" dirty="0" err="1"/>
              <a:t>research</a:t>
            </a:r>
            <a:r>
              <a:rPr lang="fr-FR" dirty="0"/>
              <a:t> goals in a </a:t>
            </a:r>
            <a:r>
              <a:rPr lang="fr-FR" dirty="0" err="1"/>
              <a:t>nutshell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025358" y="1239155"/>
            <a:ext cx="3649916" cy="34281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 smtClean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20861" y="1275227"/>
            <a:ext cx="8770991" cy="342814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sz="2600" dirty="0">
                <a:latin typeface="+mj-lt"/>
              </a:rPr>
              <a:t>Developing advanced scientific methods and experimental protocols aimed at fostering a sustainable development, transformation and exploitation of </a:t>
            </a:r>
            <a:r>
              <a:rPr lang="en-US" sz="2600" b="1" dirty="0">
                <a:solidFill>
                  <a:srgbClr val="F07F3C"/>
                </a:solidFill>
                <a:latin typeface="+mj-lt"/>
              </a:rPr>
              <a:t>built and natural environments</a:t>
            </a:r>
            <a:r>
              <a:rPr lang="en-US" sz="2600" dirty="0">
                <a:latin typeface="+mj-lt"/>
              </a:rPr>
              <a:t>. </a:t>
            </a:r>
            <a:endParaRPr lang="en-US" sz="2600" dirty="0" smtClean="0">
              <a:latin typeface="+mj-lt"/>
            </a:endParaRPr>
          </a:p>
          <a:p>
            <a:pPr algn="just"/>
            <a:endParaRPr lang="en-US" sz="2600" dirty="0">
              <a:latin typeface="+mj-lt"/>
            </a:endParaRPr>
          </a:p>
          <a:p>
            <a:pPr marL="0" indent="0" algn="just">
              <a:buNone/>
            </a:pPr>
            <a:r>
              <a:rPr lang="en-US" sz="2600" dirty="0">
                <a:latin typeface="+mj-lt"/>
              </a:rPr>
              <a:t>Our research activities typically combine </a:t>
            </a:r>
            <a:r>
              <a:rPr lang="en-US" sz="2600" b="1" dirty="0">
                <a:solidFill>
                  <a:srgbClr val="F07F3C"/>
                </a:solidFill>
                <a:latin typeface="+mj-lt"/>
              </a:rPr>
              <a:t>theoretical and numerical modelling, laboratory experiments</a:t>
            </a:r>
            <a:r>
              <a:rPr lang="en-US" sz="2600" dirty="0">
                <a:latin typeface="+mj-lt"/>
              </a:rPr>
              <a:t> and </a:t>
            </a:r>
            <a:r>
              <a:rPr lang="en-US" sz="2600" b="1" dirty="0">
                <a:solidFill>
                  <a:srgbClr val="F07F3C"/>
                </a:solidFill>
                <a:latin typeface="+mj-lt"/>
              </a:rPr>
              <a:t>field tests</a:t>
            </a:r>
            <a:r>
              <a:rPr lang="en-US" sz="2600" b="1" dirty="0">
                <a:solidFill>
                  <a:srgbClr val="F8AA00"/>
                </a:solidFill>
                <a:latin typeface="+mj-lt"/>
              </a:rPr>
              <a:t> </a:t>
            </a:r>
            <a:r>
              <a:rPr lang="en-US" sz="2600" dirty="0">
                <a:latin typeface="+mj-lt"/>
              </a:rPr>
              <a:t>to deliver highly innovative simulation, characterization, processes, design or decision-making tools</a:t>
            </a:r>
            <a:r>
              <a:rPr lang="en-US" sz="2600" dirty="0" smtClean="0">
                <a:latin typeface="+mj-lt"/>
              </a:rPr>
              <a:t>.</a:t>
            </a:r>
          </a:p>
          <a:p>
            <a:pPr algn="just"/>
            <a:endParaRPr lang="en-US" sz="2600" dirty="0">
              <a:latin typeface="+mj-lt"/>
            </a:endParaRPr>
          </a:p>
          <a:p>
            <a:pPr marL="0" indent="0" algn="just">
              <a:buNone/>
            </a:pPr>
            <a:r>
              <a:rPr lang="en-US" sz="2600" dirty="0">
                <a:latin typeface="+mj-lt"/>
              </a:rPr>
              <a:t>Based on a </a:t>
            </a:r>
            <a:r>
              <a:rPr lang="en-US" sz="2600" b="1" dirty="0">
                <a:solidFill>
                  <a:srgbClr val="F07F3C"/>
                </a:solidFill>
                <a:latin typeface="+mj-lt"/>
              </a:rPr>
              <a:t>close partnership with a wide range of enterprises</a:t>
            </a:r>
            <a:r>
              <a:rPr lang="en-US" sz="2600" dirty="0">
                <a:latin typeface="+mj-lt"/>
              </a:rPr>
              <a:t>/institutions and on fundamental research funding. Research and teaching &amp; training activities are intimately linked and mutually benefit from each other.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7307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0862" y="602362"/>
            <a:ext cx="8770991" cy="567349"/>
          </a:xfrm>
        </p:spPr>
        <p:txBody>
          <a:bodyPr>
            <a:noAutofit/>
          </a:bodyPr>
          <a:lstStyle/>
          <a:p>
            <a:r>
              <a:rPr lang="fr-FR" dirty="0" err="1" smtClean="0"/>
              <a:t>Some</a:t>
            </a:r>
            <a:r>
              <a:rPr lang="fr-FR" dirty="0" smtClean="0"/>
              <a:t> key figures about us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025358" y="1239155"/>
            <a:ext cx="3649916" cy="34281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 smtClean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20861" y="1275227"/>
            <a:ext cx="8770991" cy="3428140"/>
          </a:xfrm>
        </p:spPr>
        <p:txBody>
          <a:bodyPr>
            <a:normAutofit fontScale="92500" lnSpcReduction="20000"/>
          </a:bodyPr>
          <a:lstStyle/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1900" b="1" dirty="0">
                <a:solidFill>
                  <a:srgbClr val="F07F3C"/>
                </a:solidFill>
              </a:rPr>
              <a:t>180</a:t>
            </a:r>
            <a:r>
              <a:rPr lang="en-US" sz="1900" dirty="0">
                <a:solidFill>
                  <a:srgbClr val="F07F3C"/>
                </a:solidFill>
              </a:rPr>
              <a:t> </a:t>
            </a:r>
            <a:r>
              <a:rPr lang="en-US" sz="1900" dirty="0"/>
              <a:t>people</a:t>
            </a:r>
          </a:p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endParaRPr lang="en-US" sz="1900" dirty="0">
              <a:solidFill>
                <a:srgbClr val="F07F3C"/>
              </a:solidFill>
            </a:endParaRPr>
          </a:p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1900" b="1" dirty="0">
                <a:solidFill>
                  <a:srgbClr val="F07F3C"/>
                </a:solidFill>
              </a:rPr>
              <a:t>26</a:t>
            </a:r>
            <a:r>
              <a:rPr lang="en-US" sz="1900" dirty="0">
                <a:solidFill>
                  <a:srgbClr val="F07F3C"/>
                </a:solidFill>
              </a:rPr>
              <a:t> </a:t>
            </a:r>
            <a:r>
              <a:rPr lang="en-US" sz="1900" dirty="0"/>
              <a:t>academics or associated professors (March 2020)</a:t>
            </a:r>
          </a:p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endParaRPr lang="en-US" sz="1900" dirty="0">
              <a:solidFill>
                <a:srgbClr val="F07F3C"/>
              </a:solidFill>
            </a:endParaRPr>
          </a:p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1900" b="1" dirty="0">
                <a:solidFill>
                  <a:srgbClr val="F07F3C"/>
                </a:solidFill>
              </a:rPr>
              <a:t>98</a:t>
            </a:r>
            <a:r>
              <a:rPr lang="en-US" sz="1900" dirty="0">
                <a:solidFill>
                  <a:srgbClr val="F07F3C"/>
                </a:solidFill>
              </a:rPr>
              <a:t> </a:t>
            </a:r>
            <a:r>
              <a:rPr lang="en-US" sz="1900" dirty="0"/>
              <a:t>PhD students (2020)</a:t>
            </a:r>
          </a:p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endParaRPr lang="en-US" sz="1900" dirty="0">
              <a:solidFill>
                <a:srgbClr val="F07F3C"/>
              </a:solidFill>
            </a:endParaRPr>
          </a:p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1900" b="1" dirty="0">
                <a:solidFill>
                  <a:srgbClr val="F07F3C"/>
                </a:solidFill>
              </a:rPr>
              <a:t>17.10</a:t>
            </a:r>
            <a:r>
              <a:rPr lang="en-US" sz="1900" b="1" baseline="30000" dirty="0">
                <a:solidFill>
                  <a:srgbClr val="F07F3C"/>
                </a:solidFill>
              </a:rPr>
              <a:t>6</a:t>
            </a:r>
            <a:r>
              <a:rPr lang="en-US" sz="1900" dirty="0">
                <a:solidFill>
                  <a:srgbClr val="F07F3C"/>
                </a:solidFill>
              </a:rPr>
              <a:t> </a:t>
            </a:r>
            <a:r>
              <a:rPr lang="en-US" sz="1900" dirty="0"/>
              <a:t>euros cash flow (March 2020</a:t>
            </a:r>
            <a:r>
              <a:rPr lang="en-US" sz="1900" dirty="0" smtClean="0"/>
              <a:t>)</a:t>
            </a:r>
          </a:p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endParaRPr lang="en-US" sz="1900" dirty="0"/>
          </a:p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1900" b="1" dirty="0">
                <a:solidFill>
                  <a:srgbClr val="F07F3C"/>
                </a:solidFill>
              </a:rPr>
              <a:t>10</a:t>
            </a:r>
            <a:r>
              <a:rPr lang="en-US" sz="1900" dirty="0">
                <a:solidFill>
                  <a:srgbClr val="F07F3C"/>
                </a:solidFill>
              </a:rPr>
              <a:t> </a:t>
            </a:r>
            <a:r>
              <a:rPr lang="en-US" sz="1900" dirty="0"/>
              <a:t>laboratories</a:t>
            </a:r>
          </a:p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endParaRPr lang="en-US" sz="1900" dirty="0">
              <a:solidFill>
                <a:srgbClr val="F07F3C"/>
              </a:solidFill>
            </a:endParaRPr>
          </a:p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1900" b="1" dirty="0">
                <a:solidFill>
                  <a:srgbClr val="F07F3C"/>
                </a:solidFill>
              </a:rPr>
              <a:t>124</a:t>
            </a:r>
            <a:r>
              <a:rPr lang="en-US" sz="1900" dirty="0">
                <a:solidFill>
                  <a:srgbClr val="F07F3C"/>
                </a:solidFill>
              </a:rPr>
              <a:t> </a:t>
            </a:r>
            <a:r>
              <a:rPr lang="en-US" sz="1900" dirty="0"/>
              <a:t>on-going research projects (May 2020; source : </a:t>
            </a:r>
            <a:r>
              <a:rPr lang="en-US" sz="1900" dirty="0" err="1"/>
              <a:t>ULiège</a:t>
            </a:r>
            <a:r>
              <a:rPr lang="en-US" sz="1900" dirty="0"/>
              <a:t> PRECIS database)</a:t>
            </a:r>
          </a:p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1900" dirty="0"/>
              <a:t>		45 funded by the UE</a:t>
            </a:r>
          </a:p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1900" dirty="0"/>
              <a:t>		17 by Wallonia Regional Government</a:t>
            </a:r>
          </a:p>
          <a:p>
            <a:pPr marL="0" lvl="0" indent="0">
              <a:spcBef>
                <a:spcPts val="0"/>
              </a:spcBef>
              <a:buNone/>
              <a:defRPr sz="1800">
                <a:solidFill>
                  <a:srgbClr val="000000"/>
                </a:solidFill>
              </a:defRPr>
            </a:pPr>
            <a:r>
              <a:rPr lang="en-US" sz="1900" dirty="0"/>
              <a:t>		36 by the Wallonia-Brussels Federation</a:t>
            </a:r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909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8710" y="445598"/>
            <a:ext cx="8770991" cy="567349"/>
          </a:xfrm>
        </p:spPr>
        <p:txBody>
          <a:bodyPr>
            <a:noAutofit/>
          </a:bodyPr>
          <a:lstStyle/>
          <a:p>
            <a:r>
              <a:rPr lang="fr-FR" dirty="0" smtClean="0"/>
              <a:t>11 </a:t>
            </a:r>
            <a:r>
              <a:rPr lang="fr-FR" dirty="0" err="1" smtClean="0"/>
              <a:t>laboratories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025358" y="1239155"/>
            <a:ext cx="3649916" cy="34281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 smtClean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091961"/>
              </p:ext>
            </p:extLst>
          </p:nvPr>
        </p:nvGraphicFramePr>
        <p:xfrm>
          <a:off x="88710" y="1068511"/>
          <a:ext cx="8988508" cy="36685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2414">
                  <a:extLst>
                    <a:ext uri="{9D8B030D-6E8A-4147-A177-3AD203B41FA5}">
                      <a16:colId xmlns:a16="http://schemas.microsoft.com/office/drawing/2014/main" val="41301107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97546553"/>
                    </a:ext>
                  </a:extLst>
                </a:gridCol>
                <a:gridCol w="1337980">
                  <a:extLst>
                    <a:ext uri="{9D8B030D-6E8A-4147-A177-3AD203B41FA5}">
                      <a16:colId xmlns:a16="http://schemas.microsoft.com/office/drawing/2014/main" val="2872788893"/>
                    </a:ext>
                  </a:extLst>
                </a:gridCol>
                <a:gridCol w="549668">
                  <a:extLst>
                    <a:ext uri="{9D8B030D-6E8A-4147-A177-3AD203B41FA5}">
                      <a16:colId xmlns:a16="http://schemas.microsoft.com/office/drawing/2014/main" val="3357723403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454370163"/>
                    </a:ext>
                  </a:extLst>
                </a:gridCol>
                <a:gridCol w="863029">
                  <a:extLst>
                    <a:ext uri="{9D8B030D-6E8A-4147-A177-3AD203B41FA5}">
                      <a16:colId xmlns:a16="http://schemas.microsoft.com/office/drawing/2014/main" val="3774512325"/>
                    </a:ext>
                  </a:extLst>
                </a:gridCol>
                <a:gridCol w="647272">
                  <a:extLst>
                    <a:ext uri="{9D8B030D-6E8A-4147-A177-3AD203B41FA5}">
                      <a16:colId xmlns:a16="http://schemas.microsoft.com/office/drawing/2014/main" val="135692091"/>
                    </a:ext>
                  </a:extLst>
                </a:gridCol>
                <a:gridCol w="1130157">
                  <a:extLst>
                    <a:ext uri="{9D8B030D-6E8A-4147-A177-3AD203B41FA5}">
                      <a16:colId xmlns:a16="http://schemas.microsoft.com/office/drawing/2014/main" val="278739077"/>
                    </a:ext>
                  </a:extLst>
                </a:gridCol>
                <a:gridCol w="364733">
                  <a:extLst>
                    <a:ext uri="{9D8B030D-6E8A-4147-A177-3AD203B41FA5}">
                      <a16:colId xmlns:a16="http://schemas.microsoft.com/office/drawing/2014/main" val="3892997817"/>
                    </a:ext>
                  </a:extLst>
                </a:gridCol>
                <a:gridCol w="1458930">
                  <a:extLst>
                    <a:ext uri="{9D8B030D-6E8A-4147-A177-3AD203B41FA5}">
                      <a16:colId xmlns:a16="http://schemas.microsoft.com/office/drawing/2014/main" val="876064"/>
                    </a:ext>
                  </a:extLst>
                </a:gridCol>
              </a:tblGrid>
              <a:tr h="1232900">
                <a:tc>
                  <a:txBody>
                    <a:bodyPr/>
                    <a:lstStyle/>
                    <a:p>
                      <a:pPr algn="ctr"/>
                      <a:endParaRPr lang="fr-BE" dirty="0" smtClean="0"/>
                    </a:p>
                    <a:p>
                      <a:pPr algn="ctr"/>
                      <a:endParaRPr lang="fr-BE" dirty="0" smtClean="0"/>
                    </a:p>
                    <a:p>
                      <a:pPr algn="ctr"/>
                      <a:endParaRPr lang="fr-BE" dirty="0" smtClean="0"/>
                    </a:p>
                    <a:p>
                      <a:pPr algn="ctr"/>
                      <a:endParaRPr lang="fr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721637"/>
                  </a:ext>
                </a:extLst>
              </a:tr>
              <a:tr h="752004">
                <a:tc gridSpan="2">
                  <a:txBody>
                    <a:bodyPr/>
                    <a:lstStyle/>
                    <a:p>
                      <a:pPr algn="ctr"/>
                      <a:r>
                        <a:rPr lang="fr-BE" sz="1200" dirty="0" smtClean="0"/>
                        <a:t>Building </a:t>
                      </a:r>
                      <a:r>
                        <a:rPr lang="fr-BE" sz="1200" dirty="0" err="1" smtClean="0"/>
                        <a:t>Materials</a:t>
                      </a:r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Engineering Hydraulics</a:t>
                      </a:r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Fire Resistance Testing</a:t>
                      </a:r>
                    </a:p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Geotechnology</a:t>
                      </a:r>
                      <a:endParaRPr lang="en-US" sz="1200" dirty="0" smtClean="0"/>
                    </a:p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BE" sz="1200" dirty="0" err="1" smtClean="0"/>
                        <a:t>Inorganic</a:t>
                      </a:r>
                      <a:r>
                        <a:rPr lang="fr-BE" sz="1200" dirty="0" smtClean="0"/>
                        <a:t> </a:t>
                      </a:r>
                      <a:r>
                        <a:rPr lang="fr-BE" sz="1200" dirty="0" err="1" smtClean="0"/>
                        <a:t>Hydrochemistry</a:t>
                      </a:r>
                      <a:endParaRPr lang="fr-BE" sz="1200" dirty="0" smtClean="0"/>
                    </a:p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89273"/>
                  </a:ext>
                </a:extLst>
              </a:tr>
              <a:tr h="931675">
                <a:tc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5339869"/>
                  </a:ext>
                </a:extLst>
              </a:tr>
              <a:tr h="752004"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Human Motion Analysis</a:t>
                      </a:r>
                    </a:p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Materials and Structures </a:t>
                      </a:r>
                    </a:p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Minerals Engineering and Recycling</a:t>
                      </a:r>
                      <a:endParaRPr lang="en-US" sz="1200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Digital Studio</a:t>
                      </a:r>
                      <a:endParaRPr lang="en-US" sz="1200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Towing tank</a:t>
                      </a:r>
                      <a:endParaRPr lang="en-US" sz="1200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BE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err="1" smtClean="0"/>
                        <a:t>Hydrogeophysics</a:t>
                      </a:r>
                      <a:endParaRPr lang="fr-B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1759361"/>
                  </a:ext>
                </a:extLst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" y="1104776"/>
            <a:ext cx="1665958" cy="111204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57" y="1104776"/>
            <a:ext cx="1645875" cy="10986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" y="2967398"/>
            <a:ext cx="1472984" cy="98323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73" y="1133862"/>
            <a:ext cx="1622382" cy="108296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613" y="2949590"/>
            <a:ext cx="1486581" cy="99105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34" y="2959581"/>
            <a:ext cx="1470099" cy="98106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474" r="8676" b="-474"/>
          <a:stretch/>
        </p:blipFill>
        <p:spPr>
          <a:xfrm>
            <a:off x="3667952" y="1104775"/>
            <a:ext cx="1706980" cy="11560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109744"/>
            <a:ext cx="1687005" cy="112609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62" y="2963525"/>
            <a:ext cx="1469729" cy="98106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928" y="2959581"/>
            <a:ext cx="1484694" cy="99105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59" y="2958530"/>
            <a:ext cx="1484899" cy="99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0862" y="602362"/>
            <a:ext cx="8770991" cy="567349"/>
          </a:xfrm>
        </p:spPr>
        <p:txBody>
          <a:bodyPr>
            <a:noAutofit/>
          </a:bodyPr>
          <a:lstStyle/>
          <a:p>
            <a:pPr lvl="0"/>
            <a:r>
              <a:rPr lang="en-US" dirty="0">
                <a:solidFill>
                  <a:srgbClr val="EA610D"/>
                </a:solidFill>
              </a:rPr>
              <a:t>Four closely intertwined research </a:t>
            </a:r>
            <a:r>
              <a:rPr lang="en-US" dirty="0" smtClean="0">
                <a:solidFill>
                  <a:srgbClr val="EA610D"/>
                </a:solidFill>
              </a:rPr>
              <a:t>axes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025358" y="1239155"/>
            <a:ext cx="3649916" cy="34281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 smtClean="0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0186" y="1274763"/>
            <a:ext cx="348362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2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2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0862" y="602362"/>
            <a:ext cx="8770991" cy="567349"/>
          </a:xfrm>
        </p:spPr>
        <p:txBody>
          <a:bodyPr>
            <a:noAutofit/>
          </a:bodyPr>
          <a:lstStyle/>
          <a:p>
            <a:pPr lvl="0"/>
            <a:r>
              <a:rPr lang="en-US" dirty="0" smtClean="0">
                <a:solidFill>
                  <a:srgbClr val="EA610D"/>
                </a:solidFill>
              </a:rPr>
              <a:t>5 sectors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025358" y="1239155"/>
            <a:ext cx="3649916" cy="34281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 smtClean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0" y="1274763"/>
            <a:ext cx="4571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7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20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5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dirty="0" smtClean="0"/>
              <a:t>Department  </a:t>
            </a:r>
            <a:r>
              <a:rPr lang="en-US" dirty="0"/>
              <a:t>= in charge of teaching activities</a:t>
            </a:r>
          </a:p>
          <a:p>
            <a:pPr marL="0" indent="0" algn="just">
              <a:buNone/>
            </a:pPr>
            <a:r>
              <a:rPr lang="en-US" dirty="0"/>
              <a:t>Department name = </a:t>
            </a:r>
            <a:r>
              <a:rPr lang="en-US" b="1" dirty="0" err="1">
                <a:solidFill>
                  <a:srgbClr val="F07F3C"/>
                </a:solidFill>
              </a:rPr>
              <a:t>ArGEnCo</a:t>
            </a:r>
            <a:r>
              <a:rPr lang="en-US" b="1" dirty="0">
                <a:solidFill>
                  <a:srgbClr val="F07F3C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en-US" dirty="0"/>
              <a:t>(for Architecture, Geology, Environment and Constructions)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 smtClean="0"/>
              <a:t>Research </a:t>
            </a:r>
            <a:r>
              <a:rPr lang="en-US" dirty="0"/>
              <a:t>Unit = in charge of the research activities</a:t>
            </a:r>
          </a:p>
          <a:p>
            <a:pPr marL="0" indent="0" algn="just">
              <a:buNone/>
            </a:pPr>
            <a:r>
              <a:rPr lang="en-US" dirty="0"/>
              <a:t>Research Unit name = </a:t>
            </a:r>
            <a:r>
              <a:rPr lang="en-US" b="1" dirty="0">
                <a:solidFill>
                  <a:srgbClr val="F07F3C"/>
                </a:solidFill>
              </a:rPr>
              <a:t>Urban and Environmental Engineering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But same people behind…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199" y="510046"/>
            <a:ext cx="7639171" cy="567349"/>
          </a:xfrm>
        </p:spPr>
        <p:txBody>
          <a:bodyPr>
            <a:noAutofit/>
          </a:bodyPr>
          <a:lstStyle/>
          <a:p>
            <a:r>
              <a:rPr lang="fr-FR" dirty="0" err="1"/>
              <a:t>Department</a:t>
            </a:r>
            <a:r>
              <a:rPr lang="fr-FR" dirty="0"/>
              <a:t> or </a:t>
            </a:r>
            <a:r>
              <a:rPr lang="fr-FR" dirty="0" err="1"/>
              <a:t>research</a:t>
            </a:r>
            <a:r>
              <a:rPr lang="fr-FR" dirty="0"/>
              <a:t> unit?</a:t>
            </a:r>
          </a:p>
        </p:txBody>
      </p:sp>
    </p:spTree>
    <p:extLst>
      <p:ext uri="{BB962C8B-B14F-4D97-AF65-F5344CB8AC3E}">
        <p14:creationId xmlns:p14="http://schemas.microsoft.com/office/powerpoint/2010/main" val="37552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16293" y="1393436"/>
            <a:ext cx="3935666" cy="3370863"/>
          </a:xfrm>
        </p:spPr>
        <p:txBody>
          <a:bodyPr>
            <a:normAutofit/>
          </a:bodyPr>
          <a:lstStyle/>
          <a:p>
            <a:pPr marL="0" indent="0" algn="just" defTabSz="406400" latinLnBrk="1" hangingPunct="0">
              <a:spcBef>
                <a:spcPts val="0"/>
              </a:spcBef>
              <a:buClrTx/>
              <a:buSzTx/>
              <a:buNone/>
            </a:pPr>
            <a:r>
              <a:rPr lang="fr-BE" sz="2200" dirty="0">
                <a:solidFill>
                  <a:srgbClr val="000000"/>
                </a:solidFill>
              </a:rPr>
              <a:t>1 out of the 4 </a:t>
            </a:r>
            <a:r>
              <a:rPr lang="fr-BE" sz="2200" dirty="0" err="1">
                <a:solidFill>
                  <a:srgbClr val="000000"/>
                </a:solidFill>
              </a:rPr>
              <a:t>research</a:t>
            </a:r>
            <a:r>
              <a:rPr lang="fr-BE" sz="2200" dirty="0">
                <a:solidFill>
                  <a:srgbClr val="000000"/>
                </a:solidFill>
              </a:rPr>
              <a:t> </a:t>
            </a:r>
            <a:r>
              <a:rPr lang="fr-BE" sz="2200" dirty="0" err="1">
                <a:solidFill>
                  <a:srgbClr val="000000"/>
                </a:solidFill>
              </a:rPr>
              <a:t>units</a:t>
            </a:r>
            <a:r>
              <a:rPr lang="fr-BE" sz="2200" dirty="0">
                <a:solidFill>
                  <a:srgbClr val="000000"/>
                </a:solidFill>
              </a:rPr>
              <a:t> </a:t>
            </a:r>
            <a:endParaRPr lang="fr-BE" sz="2200" dirty="0" smtClean="0">
              <a:solidFill>
                <a:srgbClr val="000000"/>
              </a:solidFill>
            </a:endParaRPr>
          </a:p>
          <a:p>
            <a:pPr marL="0" indent="0" algn="just" defTabSz="406400" latinLnBrk="1" hangingPunct="0">
              <a:spcBef>
                <a:spcPts val="0"/>
              </a:spcBef>
              <a:buClrTx/>
              <a:buSzTx/>
              <a:buNone/>
            </a:pPr>
            <a:r>
              <a:rPr lang="fr-BE" sz="2200" dirty="0" smtClean="0">
                <a:solidFill>
                  <a:srgbClr val="000000"/>
                </a:solidFill>
              </a:rPr>
              <a:t>of </a:t>
            </a:r>
            <a:r>
              <a:rPr lang="fr-BE" sz="2200" dirty="0">
                <a:solidFill>
                  <a:srgbClr val="000000"/>
                </a:solidFill>
              </a:rPr>
              <a:t>the </a:t>
            </a:r>
            <a:r>
              <a:rPr lang="fr-BE" sz="2200" dirty="0" err="1">
                <a:solidFill>
                  <a:srgbClr val="000000"/>
                </a:solidFill>
              </a:rPr>
              <a:t>ULiège</a:t>
            </a:r>
            <a:r>
              <a:rPr lang="fr-BE" sz="2200" dirty="0">
                <a:solidFill>
                  <a:srgbClr val="000000"/>
                </a:solidFill>
              </a:rPr>
              <a:t> </a:t>
            </a:r>
            <a:r>
              <a:rPr lang="fr-BE" sz="2200" dirty="0" err="1">
                <a:solidFill>
                  <a:srgbClr val="000000"/>
                </a:solidFill>
              </a:rPr>
              <a:t>Faculty</a:t>
            </a:r>
            <a:r>
              <a:rPr lang="fr-BE" sz="2200" dirty="0">
                <a:solidFill>
                  <a:srgbClr val="000000"/>
                </a:solidFill>
              </a:rPr>
              <a:t> of </a:t>
            </a:r>
            <a:r>
              <a:rPr lang="fr-BE" sz="2200" dirty="0" err="1">
                <a:solidFill>
                  <a:srgbClr val="000000"/>
                </a:solidFill>
              </a:rPr>
              <a:t>Applied</a:t>
            </a:r>
            <a:r>
              <a:rPr lang="fr-BE" sz="2200" dirty="0">
                <a:solidFill>
                  <a:srgbClr val="000000"/>
                </a:solidFill>
              </a:rPr>
              <a:t> Sciences </a:t>
            </a:r>
            <a:endParaRPr lang="fr-BE" sz="2200" dirty="0" smtClean="0">
              <a:solidFill>
                <a:srgbClr val="000000"/>
              </a:solidFill>
            </a:endParaRPr>
          </a:p>
          <a:p>
            <a:pPr marL="0" indent="0" algn="just" defTabSz="406400" latinLnBrk="1" hangingPunct="0">
              <a:spcBef>
                <a:spcPts val="0"/>
              </a:spcBef>
              <a:buClrTx/>
              <a:buSzTx/>
              <a:buNone/>
            </a:pPr>
            <a:endParaRPr lang="fr-BE" sz="2200" dirty="0">
              <a:solidFill>
                <a:srgbClr val="000000"/>
              </a:solidFill>
            </a:endParaRPr>
          </a:p>
          <a:p>
            <a:pPr marL="0" indent="0" algn="just" defTabSz="406400" latinLnBrk="1" hangingPunct="0">
              <a:spcBef>
                <a:spcPts val="0"/>
              </a:spcBef>
              <a:buClrTx/>
              <a:buSzTx/>
              <a:buNone/>
            </a:pPr>
            <a:r>
              <a:rPr lang="fr-BE" sz="2200" dirty="0">
                <a:solidFill>
                  <a:srgbClr val="000000"/>
                </a:solidFill>
              </a:rPr>
              <a:t>(</a:t>
            </a:r>
            <a:r>
              <a:rPr lang="fr-BE" sz="2200" dirty="0" err="1">
                <a:solidFill>
                  <a:srgbClr val="000000"/>
                </a:solidFill>
              </a:rPr>
              <a:t>School</a:t>
            </a:r>
            <a:r>
              <a:rPr lang="fr-BE" sz="2200" dirty="0">
                <a:solidFill>
                  <a:srgbClr val="000000"/>
                </a:solidFill>
              </a:rPr>
              <a:t> of Engineering </a:t>
            </a:r>
            <a:endParaRPr lang="fr-BE" sz="2200" dirty="0" smtClean="0">
              <a:solidFill>
                <a:srgbClr val="000000"/>
              </a:solidFill>
            </a:endParaRPr>
          </a:p>
          <a:p>
            <a:pPr marL="0" indent="0" algn="just" defTabSz="406400" latinLnBrk="1" hangingPunct="0">
              <a:spcBef>
                <a:spcPts val="0"/>
              </a:spcBef>
              <a:buClrTx/>
              <a:buSzTx/>
              <a:buNone/>
            </a:pPr>
            <a:r>
              <a:rPr lang="fr-BE" sz="2200" dirty="0" smtClean="0">
                <a:solidFill>
                  <a:srgbClr val="000000"/>
                </a:solidFill>
              </a:rPr>
              <a:t>and </a:t>
            </a:r>
            <a:r>
              <a:rPr lang="fr-BE" sz="2200" dirty="0">
                <a:solidFill>
                  <a:srgbClr val="000000"/>
                </a:solidFill>
              </a:rPr>
              <a:t>Computer Science)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16293" y="433206"/>
            <a:ext cx="7989521" cy="567349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Institutional</a:t>
            </a:r>
            <a:r>
              <a:rPr lang="fr-FR" dirty="0"/>
              <a:t> </a:t>
            </a:r>
            <a:r>
              <a:rPr lang="fr-FR" dirty="0" err="1"/>
              <a:t>context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4817011" y="1277938"/>
            <a:ext cx="378194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2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406400" latinLnBrk="1" hangingPunct="0">
              <a:spcBef>
                <a:spcPts val="0"/>
              </a:spcBef>
              <a:buClrTx/>
              <a:buSzTx/>
              <a:buNone/>
            </a:pPr>
            <a:endParaRPr lang="fr-FR" sz="2200" dirty="0">
              <a:solidFill>
                <a:srgbClr val="000000"/>
              </a:solidFill>
            </a:endParaRPr>
          </a:p>
          <a:p>
            <a:pPr marL="0" indent="0" defTabSz="406400" latinLnBrk="1" hangingPunct="0">
              <a:spcBef>
                <a:spcPts val="0"/>
              </a:spcBef>
              <a:buClrTx/>
              <a:buSzTx/>
              <a:buNone/>
            </a:pPr>
            <a:endParaRPr lang="fr-BE" sz="22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199" y="357000"/>
            <a:ext cx="7639171" cy="567349"/>
          </a:xfrm>
        </p:spPr>
        <p:txBody>
          <a:bodyPr>
            <a:noAutofit/>
          </a:bodyPr>
          <a:lstStyle/>
          <a:p>
            <a:r>
              <a:rPr lang="fr-FR" dirty="0" smtClean="0"/>
              <a:t>About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teaching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57" y="924349"/>
            <a:ext cx="5332179" cy="355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6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latinLnBrk="1" hangingPunct="0">
              <a:buNone/>
            </a:pPr>
            <a:r>
              <a:rPr lang="en-US" dirty="0">
                <a:solidFill>
                  <a:srgbClr val="EA610D"/>
                </a:solidFill>
              </a:rPr>
              <a:t>3 civil engineer master </a:t>
            </a:r>
            <a:r>
              <a:rPr lang="en-US" dirty="0" smtClean="0">
                <a:solidFill>
                  <a:srgbClr val="EA610D"/>
                </a:solidFill>
              </a:rPr>
              <a:t>degrees</a:t>
            </a:r>
            <a:endParaRPr lang="fr-BE" dirty="0" smtClean="0">
              <a:solidFill>
                <a:srgbClr val="EA610D"/>
              </a:solidFill>
            </a:endParaRPr>
          </a:p>
          <a:p>
            <a:pPr marL="0" indent="0" latinLnBrk="1" hangingPunct="0">
              <a:buNone/>
            </a:pPr>
            <a:r>
              <a:rPr lang="fr-BE" dirty="0" err="1">
                <a:solidFill>
                  <a:srgbClr val="000000"/>
                </a:solidFill>
              </a:rPr>
              <a:t>Geology</a:t>
            </a:r>
            <a:r>
              <a:rPr lang="fr-BE" dirty="0">
                <a:solidFill>
                  <a:srgbClr val="000000"/>
                </a:solidFill>
              </a:rPr>
              <a:t> and Mining Engineering </a:t>
            </a:r>
          </a:p>
          <a:p>
            <a:pPr marL="0" indent="0" latinLnBrk="1" hangingPunct="0">
              <a:buNone/>
            </a:pPr>
            <a:r>
              <a:rPr lang="fr-BE" dirty="0" smtClean="0">
                <a:solidFill>
                  <a:srgbClr val="000000"/>
                </a:solidFill>
              </a:rPr>
              <a:t>Civil </a:t>
            </a:r>
            <a:r>
              <a:rPr lang="fr-BE" dirty="0">
                <a:solidFill>
                  <a:srgbClr val="000000"/>
                </a:solidFill>
              </a:rPr>
              <a:t>Engineering</a:t>
            </a:r>
          </a:p>
          <a:p>
            <a:pPr marL="0" indent="0" latinLnBrk="1" hangingPunct="0">
              <a:buNone/>
            </a:pPr>
            <a:r>
              <a:rPr lang="fr-BE" dirty="0">
                <a:solidFill>
                  <a:srgbClr val="000000"/>
                </a:solidFill>
              </a:rPr>
              <a:t>Architectural Engineering</a:t>
            </a:r>
          </a:p>
          <a:p>
            <a:pPr marL="0" indent="0" latinLnBrk="1" hangingPunct="0">
              <a:buNone/>
            </a:pPr>
            <a:endParaRPr lang="fr-BE" dirty="0">
              <a:solidFill>
                <a:srgbClr val="000000"/>
              </a:solidFill>
            </a:endParaRPr>
          </a:p>
          <a:p>
            <a:pPr marL="0" indent="0" latinLnBrk="1" hangingPunct="0">
              <a:buNone/>
            </a:pPr>
            <a:r>
              <a:rPr lang="fr-BE" dirty="0">
                <a:solidFill>
                  <a:srgbClr val="EA610D"/>
                </a:solidFill>
              </a:rPr>
              <a:t>2 </a:t>
            </a:r>
            <a:r>
              <a:rPr lang="fr-BE" dirty="0" err="1">
                <a:solidFill>
                  <a:srgbClr val="EA610D"/>
                </a:solidFill>
              </a:rPr>
              <a:t>specialized</a:t>
            </a:r>
            <a:r>
              <a:rPr lang="fr-BE" dirty="0">
                <a:solidFill>
                  <a:srgbClr val="EA610D"/>
                </a:solidFill>
              </a:rPr>
              <a:t> </a:t>
            </a:r>
            <a:r>
              <a:rPr lang="fr-BE" dirty="0" err="1">
                <a:solidFill>
                  <a:srgbClr val="EA610D"/>
                </a:solidFill>
              </a:rPr>
              <a:t>master’s</a:t>
            </a:r>
            <a:r>
              <a:rPr lang="fr-BE" dirty="0">
                <a:solidFill>
                  <a:srgbClr val="EA610D"/>
                </a:solidFill>
              </a:rPr>
              <a:t> </a:t>
            </a:r>
            <a:r>
              <a:rPr lang="fr-BE" dirty="0" err="1">
                <a:solidFill>
                  <a:srgbClr val="EA610D"/>
                </a:solidFill>
              </a:rPr>
              <a:t>degrees</a:t>
            </a:r>
            <a:endParaRPr lang="fr-BE" dirty="0">
              <a:solidFill>
                <a:srgbClr val="EA610D"/>
              </a:solidFill>
            </a:endParaRPr>
          </a:p>
          <a:p>
            <a:pPr marL="0" indent="0" latinLnBrk="1" hangingPunct="0">
              <a:buNone/>
            </a:pPr>
            <a:r>
              <a:rPr lang="en-US" dirty="0"/>
              <a:t>Urban and regional planning</a:t>
            </a:r>
          </a:p>
          <a:p>
            <a:pPr marL="0" indent="0" latinLnBrk="1" hangingPunct="0">
              <a:buNone/>
            </a:pPr>
            <a:r>
              <a:rPr lang="en-US" dirty="0"/>
              <a:t>Transportation management</a:t>
            </a:r>
          </a:p>
          <a:p>
            <a:pPr marL="0" indent="0" latinLnBrk="1" hangingPunct="0">
              <a:buNone/>
            </a:pPr>
            <a:endParaRPr lang="en-US" dirty="0"/>
          </a:p>
          <a:p>
            <a:pPr marL="0" indent="0" latinLnBrk="1" hangingPunct="0">
              <a:buNone/>
            </a:pPr>
            <a:r>
              <a:rPr lang="fr-BE" dirty="0" err="1" smtClean="0">
                <a:solidFill>
                  <a:srgbClr val="EA610D"/>
                </a:solidFill>
              </a:rPr>
              <a:t>Ongoing</a:t>
            </a:r>
            <a:r>
              <a:rPr lang="fr-BE" dirty="0" smtClean="0">
                <a:solidFill>
                  <a:srgbClr val="EA610D"/>
                </a:solidFill>
              </a:rPr>
              <a:t> </a:t>
            </a:r>
            <a:r>
              <a:rPr lang="fr-BE" dirty="0" err="1">
                <a:solidFill>
                  <a:srgbClr val="EA610D"/>
                </a:solidFill>
              </a:rPr>
              <a:t>education</a:t>
            </a:r>
            <a:r>
              <a:rPr lang="fr-BE" dirty="0">
                <a:solidFill>
                  <a:srgbClr val="EA610D"/>
                </a:solidFill>
              </a:rPr>
              <a:t> programs</a:t>
            </a:r>
          </a:p>
          <a:p>
            <a:pPr marL="0" indent="0" latinLnBrk="1" hangingPunct="0">
              <a:buNone/>
            </a:pPr>
            <a:r>
              <a:rPr lang="en-US" dirty="0"/>
              <a:t>Auscultation et </a:t>
            </a:r>
            <a:r>
              <a:rPr lang="en-US" dirty="0" err="1"/>
              <a:t>réparation</a:t>
            </a:r>
            <a:r>
              <a:rPr lang="en-US" dirty="0"/>
              <a:t> des </a:t>
            </a:r>
            <a:r>
              <a:rPr lang="en-US" dirty="0" err="1"/>
              <a:t>ouvrages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béton</a:t>
            </a:r>
            <a:endParaRPr lang="en-US" dirty="0"/>
          </a:p>
          <a:p>
            <a:pPr marL="0" indent="0" latinLnBrk="1" hangingPunct="0">
              <a:buNone/>
            </a:pPr>
            <a:r>
              <a:rPr lang="en-US" dirty="0"/>
              <a:t>BIM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smtClean="0"/>
              <a:t>Master programs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 rot="756159">
            <a:off x="5403904" y="1108514"/>
            <a:ext cx="2850644" cy="1934848"/>
            <a:chOff x="5499299" y="1116744"/>
            <a:chExt cx="3149600" cy="2126371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5499299" y="2532806"/>
              <a:ext cx="3149600" cy="710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339933"/>
                </a:buClr>
                <a:buSzPct val="75000"/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9933"/>
                </a:buClr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339933"/>
                </a:buClr>
                <a:buSzPct val="7500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406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fr-FR" sz="18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Gill Sans"/>
                </a:rPr>
                <a:t>European accreditation</a:t>
              </a:r>
            </a:p>
            <a:p>
              <a:pPr algn="ctr" defTabSz="406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fr-FR" sz="18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Gill Sans"/>
                </a:rPr>
                <a:t>EUR-ACE </a:t>
              </a:r>
              <a:r>
                <a:rPr lang="en-US" altLang="fr-FR" sz="18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Gill Sans"/>
                </a:rPr>
                <a:t>Label &amp; CTI</a:t>
              </a:r>
              <a:endParaRPr lang="fr-BE" altLang="fr-FR" sz="18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Gill Sans"/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012" y="1116744"/>
              <a:ext cx="1908175" cy="1146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61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000897"/>
            <a:ext cx="8229600" cy="34281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26356" y="623354"/>
            <a:ext cx="7639171" cy="567349"/>
          </a:xfrm>
        </p:spPr>
        <p:txBody>
          <a:bodyPr>
            <a:noAutofit/>
          </a:bodyPr>
          <a:lstStyle/>
          <a:p>
            <a:r>
              <a:rPr lang="fr-FR" dirty="0" smtClean="0"/>
              <a:t>Standard </a:t>
            </a:r>
            <a:r>
              <a:rPr lang="fr-FR" dirty="0" err="1" smtClean="0"/>
              <a:t>organization</a:t>
            </a:r>
            <a:r>
              <a:rPr lang="fr-FR" dirty="0" smtClean="0"/>
              <a:t> of the </a:t>
            </a:r>
            <a:r>
              <a:rPr lang="fr-FR" dirty="0" err="1" smtClean="0"/>
              <a:t>academic</a:t>
            </a:r>
            <a:r>
              <a:rPr lang="fr-FR" dirty="0" smtClean="0"/>
              <a:t> </a:t>
            </a:r>
            <a:r>
              <a:rPr lang="fr-FR" dirty="0" err="1" smtClean="0"/>
              <a:t>year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83568" y="2726489"/>
            <a:ext cx="165618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1</a:t>
            </a:r>
            <a:r>
              <a:rPr kumimoji="0" lang="fr-BE" sz="1200" b="0" i="0" u="none" strike="noStrike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st</a:t>
            </a:r>
            <a:r>
              <a:rPr kumimoji="0" lang="fr-BE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 </a:t>
            </a:r>
            <a:r>
              <a:rPr kumimoji="0" lang="fr-BE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quadrimestre</a:t>
            </a:r>
            <a:endParaRPr kumimoji="0" lang="fr-B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235129" y="2741877"/>
            <a:ext cx="145379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Christmas </a:t>
            </a:r>
            <a:r>
              <a:rPr kumimoji="0" lang="fr-BE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holidays</a:t>
            </a:r>
            <a:endParaRPr kumimoji="0" lang="fr-BE" sz="12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Gill Sans"/>
            </a:endParaRPr>
          </a:p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fr-BE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xams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899592" y="2446627"/>
            <a:ext cx="1224136" cy="1126389"/>
          </a:xfrm>
          <a:prstGeom prst="roundRect">
            <a:avLst/>
          </a:prstGeom>
          <a:noFill/>
          <a:ln w="12700" cap="flat">
            <a:solidFill>
              <a:srgbClr val="EA610D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2352475" y="2465941"/>
            <a:ext cx="1244549" cy="1126391"/>
          </a:xfrm>
          <a:prstGeom prst="roundRect">
            <a:avLst/>
          </a:prstGeom>
          <a:noFill/>
          <a:ln w="12700" cap="flat">
            <a:solidFill>
              <a:srgbClr val="EA610D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848896" y="2465941"/>
            <a:ext cx="1244549" cy="1126391"/>
          </a:xfrm>
          <a:prstGeom prst="roundRect">
            <a:avLst/>
          </a:prstGeom>
          <a:solidFill>
            <a:schemeClr val="bg1"/>
          </a:solidFill>
          <a:ln w="12700" cap="flat">
            <a:solidFill>
              <a:srgbClr val="EA610D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5317877" y="2465940"/>
            <a:ext cx="1244549" cy="1126391"/>
          </a:xfrm>
          <a:prstGeom prst="roundRect">
            <a:avLst/>
          </a:prstGeom>
          <a:solidFill>
            <a:schemeClr val="bg1"/>
          </a:solidFill>
          <a:ln w="12700" cap="flat">
            <a:solidFill>
              <a:srgbClr val="EA610D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6813580" y="2465940"/>
            <a:ext cx="1251575" cy="1126391"/>
          </a:xfrm>
          <a:prstGeom prst="roundRect">
            <a:avLst/>
          </a:prstGeom>
          <a:solidFill>
            <a:schemeClr val="bg1"/>
          </a:solidFill>
          <a:ln w="12700" cap="flat">
            <a:solidFill>
              <a:srgbClr val="EA610D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661693" y="2733541"/>
            <a:ext cx="165618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BE" sz="120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fr-BE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BE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quadrimestre</a:t>
            </a:r>
            <a:endParaRPr kumimoji="0" lang="fr-B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275178" y="2830042"/>
            <a:ext cx="132994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Exams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763999" y="2744575"/>
            <a:ext cx="135073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Summer</a:t>
            </a:r>
            <a:r>
              <a:rPr kumimoji="0" lang="fr-BE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 </a:t>
            </a:r>
            <a:r>
              <a:rPr kumimoji="0" lang="fr-BE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holidays</a:t>
            </a:r>
            <a:endParaRPr kumimoji="0" lang="fr-BE" sz="12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Gill Sans"/>
            </a:endParaRPr>
          </a:p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BE" sz="1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(Exams)</a:t>
            </a:r>
            <a:endParaRPr kumimoji="0" lang="fr-BE" sz="12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17" name="Accolade ouvrante 16"/>
          <p:cNvSpPr/>
          <p:nvPr/>
        </p:nvSpPr>
        <p:spPr>
          <a:xfrm rot="16200000">
            <a:off x="1357751" y="3609020"/>
            <a:ext cx="360040" cy="1008112"/>
          </a:xfrm>
          <a:prstGeom prst="leftBrace">
            <a:avLst/>
          </a:prstGeom>
          <a:noFill/>
          <a:ln w="25400" cap="flat">
            <a:solidFill>
              <a:srgbClr val="EA610D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spc="0" normalizeH="0" baseline="0">
              <a:ln>
                <a:noFill/>
              </a:ln>
              <a:solidFill>
                <a:srgbClr val="EA610D"/>
              </a:solidFill>
              <a:effectLst/>
              <a:uFillTx/>
            </a:endParaRPr>
          </a:p>
        </p:txBody>
      </p:sp>
      <p:sp>
        <p:nvSpPr>
          <p:cNvPr id="18" name="Accolade ouvrante 17"/>
          <p:cNvSpPr/>
          <p:nvPr/>
        </p:nvSpPr>
        <p:spPr>
          <a:xfrm rot="16200000">
            <a:off x="4309765" y="3609020"/>
            <a:ext cx="360040" cy="1008112"/>
          </a:xfrm>
          <a:prstGeom prst="leftBrace">
            <a:avLst/>
          </a:prstGeom>
          <a:noFill/>
          <a:ln w="25400" cap="flat">
            <a:solidFill>
              <a:srgbClr val="EA610D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BE" sz="1800" b="0" i="0" u="none" strike="noStrike" cap="none" spc="0" normalizeH="0" baseline="0">
              <a:ln>
                <a:noFill/>
              </a:ln>
              <a:solidFill>
                <a:srgbClr val="EA610D"/>
              </a:solidFill>
              <a:effectLst/>
              <a:uFillTx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09679" y="4444728"/>
            <a:ext cx="165618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From</a:t>
            </a:r>
            <a:r>
              <a:rPr kumimoji="0" lang="fr-BE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 </a:t>
            </a:r>
            <a:r>
              <a:rPr kumimoji="0" lang="fr-BE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mid-September</a:t>
            </a:r>
            <a:r>
              <a:rPr kumimoji="0" lang="fr-BE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 </a:t>
            </a:r>
          </a:p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to end of</a:t>
            </a:r>
            <a:r>
              <a:rPr kumimoji="0" lang="fr-BE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 </a:t>
            </a:r>
            <a:r>
              <a:rPr kumimoji="0" lang="fr-BE" sz="12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December</a:t>
            </a:r>
            <a:endParaRPr kumimoji="0" lang="fr-B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643078" y="4504184"/>
            <a:ext cx="165618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From</a:t>
            </a:r>
            <a:r>
              <a:rPr kumimoji="0" lang="fr-BE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 </a:t>
            </a:r>
            <a:r>
              <a:rPr kumimoji="0" lang="fr-BE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February</a:t>
            </a:r>
            <a:r>
              <a:rPr kumimoji="0" lang="fr-BE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 </a:t>
            </a:r>
          </a:p>
          <a:p>
            <a:pPr marL="0" marR="0" indent="0" algn="ctr" defTabSz="406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BE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to </a:t>
            </a:r>
            <a:r>
              <a:rPr kumimoji="0" lang="fr-BE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mid</a:t>
            </a:r>
            <a:r>
              <a:rPr kumimoji="0" lang="fr-BE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ill Sans"/>
              </a:rPr>
              <a:t>-May</a:t>
            </a:r>
            <a:endParaRPr kumimoji="0" lang="fr-BE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5048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lnSpcReduction="10000"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3025</TotalTime>
  <Words>818</Words>
  <Application>Microsoft Office PowerPoint</Application>
  <PresentationFormat>Affichage à l'écran (16:9)</PresentationFormat>
  <Paragraphs>180</Paragraphs>
  <Slides>21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Calibri</vt:lpstr>
      <vt:lpstr>Gill Sans</vt:lpstr>
      <vt:lpstr>Lucida Grande</vt:lpstr>
      <vt:lpstr>Mangal</vt:lpstr>
      <vt:lpstr>Wingdings</vt:lpstr>
      <vt:lpstr>Thème Office</vt:lpstr>
      <vt:lpstr> </vt:lpstr>
      <vt:lpstr>Présentation PowerPoint</vt:lpstr>
      <vt:lpstr>Présentation PowerPoint</vt:lpstr>
      <vt:lpstr>Présentation PowerPoint</vt:lpstr>
      <vt:lpstr>Department or research unit?</vt:lpstr>
      <vt:lpstr>Institutional context</vt:lpstr>
      <vt:lpstr>About our teaching</vt:lpstr>
      <vt:lpstr>Master programs</vt:lpstr>
      <vt:lpstr>Standard organization of the academic year</vt:lpstr>
      <vt:lpstr>International education programs</vt:lpstr>
      <vt:lpstr>A global pedagogical approach </vt:lpstr>
      <vt:lpstr>Master in Architectural Engineering</vt:lpstr>
      <vt:lpstr>Master in Civil Engineering</vt:lpstr>
      <vt:lpstr>Master in Geological Engineering</vt:lpstr>
      <vt:lpstr>About our research </vt:lpstr>
      <vt:lpstr>Our research goals in a nutshell</vt:lpstr>
      <vt:lpstr>Some key figures about us</vt:lpstr>
      <vt:lpstr>11 laboratories</vt:lpstr>
      <vt:lpstr>Four closely intertwined research axes</vt:lpstr>
      <vt:lpstr>5 sectors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Minon</dc:creator>
  <cp:lastModifiedBy>Stephanie Audrit</cp:lastModifiedBy>
  <cp:revision>108</cp:revision>
  <dcterms:created xsi:type="dcterms:W3CDTF">2018-03-13T16:35:22Z</dcterms:created>
  <dcterms:modified xsi:type="dcterms:W3CDTF">2022-08-12T13:29:02Z</dcterms:modified>
</cp:coreProperties>
</file>